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7"/>
  </p:notesMasterIdLst>
  <p:handoutMasterIdLst>
    <p:handoutMasterId r:id="rId248"/>
  </p:handoutMasterIdLst>
  <p:sldIdLst>
    <p:sldId id="257" r:id="rId2"/>
    <p:sldId id="258" r:id="rId3"/>
    <p:sldId id="259" r:id="rId4"/>
    <p:sldId id="260" r:id="rId5"/>
    <p:sldId id="261" r:id="rId6"/>
    <p:sldId id="262" r:id="rId7"/>
    <p:sldId id="263" r:id="rId8"/>
    <p:sldId id="328" r:id="rId9"/>
    <p:sldId id="264" r:id="rId10"/>
    <p:sldId id="265" r:id="rId11"/>
    <p:sldId id="266" r:id="rId12"/>
    <p:sldId id="267" r:id="rId13"/>
    <p:sldId id="268" r:id="rId14"/>
    <p:sldId id="291" r:id="rId15"/>
    <p:sldId id="271" r:id="rId16"/>
    <p:sldId id="272" r:id="rId17"/>
    <p:sldId id="273" r:id="rId18"/>
    <p:sldId id="274" r:id="rId19"/>
    <p:sldId id="275" r:id="rId20"/>
    <p:sldId id="276" r:id="rId21"/>
    <p:sldId id="270" r:id="rId22"/>
    <p:sldId id="292" r:id="rId23"/>
    <p:sldId id="277" r:id="rId24"/>
    <p:sldId id="278" r:id="rId25"/>
    <p:sldId id="279" r:id="rId26"/>
    <p:sldId id="280" r:id="rId27"/>
    <p:sldId id="281" r:id="rId28"/>
    <p:sldId id="282" r:id="rId29"/>
    <p:sldId id="283" r:id="rId30"/>
    <p:sldId id="284" r:id="rId31"/>
    <p:sldId id="285" r:id="rId32"/>
    <p:sldId id="286" r:id="rId33"/>
    <p:sldId id="287" r:id="rId34"/>
    <p:sldId id="269" r:id="rId35"/>
    <p:sldId id="288" r:id="rId36"/>
    <p:sldId id="289" r:id="rId37"/>
    <p:sldId id="290" r:id="rId38"/>
    <p:sldId id="293" r:id="rId39"/>
    <p:sldId id="294" r:id="rId40"/>
    <p:sldId id="295" r:id="rId41"/>
    <p:sldId id="297" r:id="rId42"/>
    <p:sldId id="298" r:id="rId43"/>
    <p:sldId id="299" r:id="rId44"/>
    <p:sldId id="296"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27"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9" r:id="rId89"/>
    <p:sldId id="344" r:id="rId90"/>
    <p:sldId id="345" r:id="rId91"/>
    <p:sldId id="346" r:id="rId92"/>
    <p:sldId id="347" r:id="rId93"/>
    <p:sldId id="354" r:id="rId94"/>
    <p:sldId id="348" r:id="rId95"/>
    <p:sldId id="350" r:id="rId96"/>
    <p:sldId id="351" r:id="rId97"/>
    <p:sldId id="352" r:id="rId98"/>
    <p:sldId id="353" r:id="rId99"/>
    <p:sldId id="355" r:id="rId100"/>
    <p:sldId id="356" r:id="rId101"/>
    <p:sldId id="357" r:id="rId102"/>
    <p:sldId id="358" r:id="rId103"/>
    <p:sldId id="359" r:id="rId104"/>
    <p:sldId id="360" r:id="rId105"/>
    <p:sldId id="361" r:id="rId106"/>
    <p:sldId id="362" r:id="rId107"/>
    <p:sldId id="363" r:id="rId108"/>
    <p:sldId id="364" r:id="rId109"/>
    <p:sldId id="365" r:id="rId110"/>
    <p:sldId id="366" r:id="rId111"/>
    <p:sldId id="367" r:id="rId112"/>
    <p:sldId id="368" r:id="rId113"/>
    <p:sldId id="369" r:id="rId114"/>
    <p:sldId id="370" r:id="rId115"/>
    <p:sldId id="371" r:id="rId116"/>
    <p:sldId id="372" r:id="rId117"/>
    <p:sldId id="373" r:id="rId118"/>
    <p:sldId id="374" r:id="rId119"/>
    <p:sldId id="480" r:id="rId120"/>
    <p:sldId id="481" r:id="rId121"/>
    <p:sldId id="482" r:id="rId122"/>
    <p:sldId id="483" r:id="rId123"/>
    <p:sldId id="484" r:id="rId124"/>
    <p:sldId id="488" r:id="rId125"/>
    <p:sldId id="489" r:id="rId126"/>
    <p:sldId id="490" r:id="rId127"/>
    <p:sldId id="491" r:id="rId128"/>
    <p:sldId id="492" r:id="rId129"/>
    <p:sldId id="493" r:id="rId130"/>
    <p:sldId id="494" r:id="rId131"/>
    <p:sldId id="407" r:id="rId132"/>
    <p:sldId id="375" r:id="rId133"/>
    <p:sldId id="376" r:id="rId134"/>
    <p:sldId id="377" r:id="rId135"/>
    <p:sldId id="378" r:id="rId136"/>
    <p:sldId id="379" r:id="rId137"/>
    <p:sldId id="380" r:id="rId138"/>
    <p:sldId id="381" r:id="rId139"/>
    <p:sldId id="382" r:id="rId140"/>
    <p:sldId id="383" r:id="rId141"/>
    <p:sldId id="384" r:id="rId142"/>
    <p:sldId id="385" r:id="rId143"/>
    <p:sldId id="386" r:id="rId144"/>
    <p:sldId id="387" r:id="rId145"/>
    <p:sldId id="388" r:id="rId146"/>
    <p:sldId id="389" r:id="rId147"/>
    <p:sldId id="390" r:id="rId148"/>
    <p:sldId id="391" r:id="rId149"/>
    <p:sldId id="392" r:id="rId150"/>
    <p:sldId id="393" r:id="rId151"/>
    <p:sldId id="395" r:id="rId152"/>
    <p:sldId id="394" r:id="rId153"/>
    <p:sldId id="396" r:id="rId154"/>
    <p:sldId id="397" r:id="rId155"/>
    <p:sldId id="398" r:id="rId156"/>
    <p:sldId id="399" r:id="rId157"/>
    <p:sldId id="400" r:id="rId158"/>
    <p:sldId id="402" r:id="rId159"/>
    <p:sldId id="403" r:id="rId160"/>
    <p:sldId id="404" r:id="rId161"/>
    <p:sldId id="405" r:id="rId162"/>
    <p:sldId id="406" r:id="rId163"/>
    <p:sldId id="408" r:id="rId164"/>
    <p:sldId id="409" r:id="rId165"/>
    <p:sldId id="410" r:id="rId166"/>
    <p:sldId id="411" r:id="rId167"/>
    <p:sldId id="485" r:id="rId168"/>
    <p:sldId id="486" r:id="rId169"/>
    <p:sldId id="495" r:id="rId170"/>
    <p:sldId id="496" r:id="rId171"/>
    <p:sldId id="497" r:id="rId172"/>
    <p:sldId id="498" r:id="rId173"/>
    <p:sldId id="499" r:id="rId174"/>
    <p:sldId id="500" r:id="rId175"/>
    <p:sldId id="501" r:id="rId176"/>
    <p:sldId id="502" r:id="rId177"/>
    <p:sldId id="503" r:id="rId178"/>
    <p:sldId id="504" r:id="rId179"/>
    <p:sldId id="505" r:id="rId180"/>
    <p:sldId id="418" r:id="rId181"/>
    <p:sldId id="412" r:id="rId182"/>
    <p:sldId id="413" r:id="rId183"/>
    <p:sldId id="414" r:id="rId184"/>
    <p:sldId id="415" r:id="rId185"/>
    <p:sldId id="416" r:id="rId186"/>
    <p:sldId id="419" r:id="rId187"/>
    <p:sldId id="420" r:id="rId188"/>
    <p:sldId id="421" r:id="rId189"/>
    <p:sldId id="422" r:id="rId190"/>
    <p:sldId id="423" r:id="rId191"/>
    <p:sldId id="424" r:id="rId192"/>
    <p:sldId id="425" r:id="rId193"/>
    <p:sldId id="426" r:id="rId194"/>
    <p:sldId id="427" r:id="rId195"/>
    <p:sldId id="428" r:id="rId196"/>
    <p:sldId id="429" r:id="rId197"/>
    <p:sldId id="430" r:id="rId198"/>
    <p:sldId id="431" r:id="rId199"/>
    <p:sldId id="432" r:id="rId200"/>
    <p:sldId id="433" r:id="rId201"/>
    <p:sldId id="434" r:id="rId202"/>
    <p:sldId id="435" r:id="rId203"/>
    <p:sldId id="436" r:id="rId204"/>
    <p:sldId id="437" r:id="rId205"/>
    <p:sldId id="487" r:id="rId206"/>
    <p:sldId id="510" r:id="rId207"/>
    <p:sldId id="506" r:id="rId208"/>
    <p:sldId id="507" r:id="rId209"/>
    <p:sldId id="508" r:id="rId210"/>
    <p:sldId id="509" r:id="rId211"/>
    <p:sldId id="511" r:id="rId212"/>
    <p:sldId id="512" r:id="rId213"/>
    <p:sldId id="478" r:id="rId214"/>
    <p:sldId id="438" r:id="rId215"/>
    <p:sldId id="439" r:id="rId216"/>
    <p:sldId id="440" r:id="rId217"/>
    <p:sldId id="441" r:id="rId218"/>
    <p:sldId id="442" r:id="rId219"/>
    <p:sldId id="443" r:id="rId220"/>
    <p:sldId id="444" r:id="rId221"/>
    <p:sldId id="445" r:id="rId222"/>
    <p:sldId id="446" r:id="rId223"/>
    <p:sldId id="448" r:id="rId224"/>
    <p:sldId id="458" r:id="rId225"/>
    <p:sldId id="459" r:id="rId226"/>
    <p:sldId id="460" r:id="rId227"/>
    <p:sldId id="461" r:id="rId228"/>
    <p:sldId id="462" r:id="rId229"/>
    <p:sldId id="463" r:id="rId230"/>
    <p:sldId id="447" r:id="rId231"/>
    <p:sldId id="417" r:id="rId232"/>
    <p:sldId id="449" r:id="rId233"/>
    <p:sldId id="450" r:id="rId234"/>
    <p:sldId id="451" r:id="rId235"/>
    <p:sldId id="452" r:id="rId236"/>
    <p:sldId id="453" r:id="rId237"/>
    <p:sldId id="454" r:id="rId238"/>
    <p:sldId id="455" r:id="rId239"/>
    <p:sldId id="456" r:id="rId240"/>
    <p:sldId id="479" r:id="rId241"/>
    <p:sldId id="457" r:id="rId242"/>
    <p:sldId id="464" r:id="rId243"/>
    <p:sldId id="465" r:id="rId244"/>
    <p:sldId id="466" r:id="rId245"/>
    <p:sldId id="467" r:id="rId246"/>
  </p:sldIdLst>
  <p:sldSz cx="9144000" cy="6858000" type="screen4x3"/>
  <p:notesSz cx="9180513" cy="68945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3141" autoAdjust="0"/>
    <p:restoredTop sz="94633"/>
  </p:normalViewPr>
  <p:slideViewPr>
    <p:cSldViewPr snapToObjects="1">
      <p:cViewPr varScale="1">
        <p:scale>
          <a:sx n="85" d="100"/>
          <a:sy n="85" d="100"/>
        </p:scale>
        <p:origin x="192" y="28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200" Type="http://schemas.openxmlformats.org/officeDocument/2006/relationships/slide" Target="slides/slide199.xml"/><Relationship Id="rId201" Type="http://schemas.openxmlformats.org/officeDocument/2006/relationships/slide" Target="slides/slide200.xml"/><Relationship Id="rId202" Type="http://schemas.openxmlformats.org/officeDocument/2006/relationships/slide" Target="slides/slide201.xml"/><Relationship Id="rId203" Type="http://schemas.openxmlformats.org/officeDocument/2006/relationships/slide" Target="slides/slide202.xml"/><Relationship Id="rId204" Type="http://schemas.openxmlformats.org/officeDocument/2006/relationships/slide" Target="slides/slide203.xml"/><Relationship Id="rId205" Type="http://schemas.openxmlformats.org/officeDocument/2006/relationships/slide" Target="slides/slide204.xml"/><Relationship Id="rId206" Type="http://schemas.openxmlformats.org/officeDocument/2006/relationships/slide" Target="slides/slide205.xml"/><Relationship Id="rId207" Type="http://schemas.openxmlformats.org/officeDocument/2006/relationships/slide" Target="slides/slide206.xml"/><Relationship Id="rId208" Type="http://schemas.openxmlformats.org/officeDocument/2006/relationships/slide" Target="slides/slide207.xml"/><Relationship Id="rId209" Type="http://schemas.openxmlformats.org/officeDocument/2006/relationships/slide" Target="slides/slide20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210" Type="http://schemas.openxmlformats.org/officeDocument/2006/relationships/slide" Target="slides/slide209.xml"/><Relationship Id="rId211" Type="http://schemas.openxmlformats.org/officeDocument/2006/relationships/slide" Target="slides/slide210.xml"/><Relationship Id="rId212" Type="http://schemas.openxmlformats.org/officeDocument/2006/relationships/slide" Target="slides/slide211.xml"/><Relationship Id="rId213" Type="http://schemas.openxmlformats.org/officeDocument/2006/relationships/slide" Target="slides/slide212.xml"/><Relationship Id="rId214" Type="http://schemas.openxmlformats.org/officeDocument/2006/relationships/slide" Target="slides/slide213.xml"/><Relationship Id="rId215" Type="http://schemas.openxmlformats.org/officeDocument/2006/relationships/slide" Target="slides/slide214.xml"/><Relationship Id="rId216" Type="http://schemas.openxmlformats.org/officeDocument/2006/relationships/slide" Target="slides/slide215.xml"/><Relationship Id="rId217" Type="http://schemas.openxmlformats.org/officeDocument/2006/relationships/slide" Target="slides/slide216.xml"/><Relationship Id="rId218" Type="http://schemas.openxmlformats.org/officeDocument/2006/relationships/slide" Target="slides/slide217.xml"/><Relationship Id="rId219" Type="http://schemas.openxmlformats.org/officeDocument/2006/relationships/slide" Target="slides/slide21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slide" Target="slides/slide194.xml"/><Relationship Id="rId196" Type="http://schemas.openxmlformats.org/officeDocument/2006/relationships/slide" Target="slides/slide195.xml"/><Relationship Id="rId197" Type="http://schemas.openxmlformats.org/officeDocument/2006/relationships/slide" Target="slides/slide196.xml"/><Relationship Id="rId198" Type="http://schemas.openxmlformats.org/officeDocument/2006/relationships/slide" Target="slides/slide197.xml"/><Relationship Id="rId199" Type="http://schemas.openxmlformats.org/officeDocument/2006/relationships/slide" Target="slides/slide19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220" Type="http://schemas.openxmlformats.org/officeDocument/2006/relationships/slide" Target="slides/slide219.xml"/><Relationship Id="rId221" Type="http://schemas.openxmlformats.org/officeDocument/2006/relationships/slide" Target="slides/slide220.xml"/><Relationship Id="rId222" Type="http://schemas.openxmlformats.org/officeDocument/2006/relationships/slide" Target="slides/slide221.xml"/><Relationship Id="rId223" Type="http://schemas.openxmlformats.org/officeDocument/2006/relationships/slide" Target="slides/slide222.xml"/><Relationship Id="rId224" Type="http://schemas.openxmlformats.org/officeDocument/2006/relationships/slide" Target="slides/slide223.xml"/><Relationship Id="rId225" Type="http://schemas.openxmlformats.org/officeDocument/2006/relationships/slide" Target="slides/slide224.xml"/><Relationship Id="rId226" Type="http://schemas.openxmlformats.org/officeDocument/2006/relationships/slide" Target="slides/slide225.xml"/><Relationship Id="rId227" Type="http://schemas.openxmlformats.org/officeDocument/2006/relationships/slide" Target="slides/slide226.xml"/><Relationship Id="rId228" Type="http://schemas.openxmlformats.org/officeDocument/2006/relationships/slide" Target="slides/slide227.xml"/><Relationship Id="rId229" Type="http://schemas.openxmlformats.org/officeDocument/2006/relationships/slide" Target="slides/slide228.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230" Type="http://schemas.openxmlformats.org/officeDocument/2006/relationships/slide" Target="slides/slide229.xml"/><Relationship Id="rId231" Type="http://schemas.openxmlformats.org/officeDocument/2006/relationships/slide" Target="slides/slide230.xml"/><Relationship Id="rId232" Type="http://schemas.openxmlformats.org/officeDocument/2006/relationships/slide" Target="slides/slide231.xml"/><Relationship Id="rId233" Type="http://schemas.openxmlformats.org/officeDocument/2006/relationships/slide" Target="slides/slide232.xml"/><Relationship Id="rId234" Type="http://schemas.openxmlformats.org/officeDocument/2006/relationships/slide" Target="slides/slide233.xml"/><Relationship Id="rId235" Type="http://schemas.openxmlformats.org/officeDocument/2006/relationships/slide" Target="slides/slide234.xml"/><Relationship Id="rId236" Type="http://schemas.openxmlformats.org/officeDocument/2006/relationships/slide" Target="slides/slide235.xml"/><Relationship Id="rId237" Type="http://schemas.openxmlformats.org/officeDocument/2006/relationships/slide" Target="slides/slide236.xml"/><Relationship Id="rId238" Type="http://schemas.openxmlformats.org/officeDocument/2006/relationships/slide" Target="slides/slide237.xml"/><Relationship Id="rId239" Type="http://schemas.openxmlformats.org/officeDocument/2006/relationships/slide" Target="slides/slide2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240" Type="http://schemas.openxmlformats.org/officeDocument/2006/relationships/slide" Target="slides/slide239.xml"/><Relationship Id="rId241" Type="http://schemas.openxmlformats.org/officeDocument/2006/relationships/slide" Target="slides/slide240.xml"/><Relationship Id="rId242" Type="http://schemas.openxmlformats.org/officeDocument/2006/relationships/slide" Target="slides/slide241.xml"/><Relationship Id="rId243" Type="http://schemas.openxmlformats.org/officeDocument/2006/relationships/slide" Target="slides/slide242.xml"/><Relationship Id="rId244" Type="http://schemas.openxmlformats.org/officeDocument/2006/relationships/slide" Target="slides/slide243.xml"/><Relationship Id="rId245" Type="http://schemas.openxmlformats.org/officeDocument/2006/relationships/slide" Target="slides/slide244.xml"/><Relationship Id="rId246" Type="http://schemas.openxmlformats.org/officeDocument/2006/relationships/slide" Target="slides/slide245.xml"/><Relationship Id="rId247" Type="http://schemas.openxmlformats.org/officeDocument/2006/relationships/notesMaster" Target="notesMasters/notesMaster1.xml"/><Relationship Id="rId248" Type="http://schemas.openxmlformats.org/officeDocument/2006/relationships/handoutMaster" Target="handoutMasters/handoutMaster1.xml"/><Relationship Id="rId249" Type="http://schemas.openxmlformats.org/officeDocument/2006/relationships/presProps" Target="pres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250" Type="http://schemas.openxmlformats.org/officeDocument/2006/relationships/viewProps" Target="viewProps.xml"/><Relationship Id="rId251" Type="http://schemas.openxmlformats.org/officeDocument/2006/relationships/theme" Target="theme/theme1.xml"/><Relationship Id="rId252" Type="http://schemas.openxmlformats.org/officeDocument/2006/relationships/tableStyles" Target="tableStyles.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232F8C-3341-4529-B9AA-351AB74D868C}"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A2432337-B1A9-4A1D-A9E1-4E3E1FD179DC}">
      <dgm:prSet phldrT="[Text]"/>
      <dgm:spPr/>
      <dgm:t>
        <a:bodyPr/>
        <a:lstStyle/>
        <a:p>
          <a:r>
            <a:rPr lang="en-US" dirty="0" smtClean="0"/>
            <a:t>Concrete (</a:t>
          </a:r>
          <a:r>
            <a:rPr lang="en-US" dirty="0" err="1" smtClean="0"/>
            <a:t>manipulatives</a:t>
          </a:r>
          <a:r>
            <a:rPr lang="en-US" dirty="0" smtClean="0"/>
            <a:t>/hands-on)</a:t>
          </a:r>
          <a:endParaRPr lang="en-US" dirty="0"/>
        </a:p>
      </dgm:t>
    </dgm:pt>
    <dgm:pt modelId="{8258501B-27D6-4278-A6A3-539A511210F6}" type="parTrans" cxnId="{B8223E8C-3249-4D38-BCC5-AE6E3DE39282}">
      <dgm:prSet/>
      <dgm:spPr/>
      <dgm:t>
        <a:bodyPr/>
        <a:lstStyle/>
        <a:p>
          <a:endParaRPr lang="en-US"/>
        </a:p>
      </dgm:t>
    </dgm:pt>
    <dgm:pt modelId="{057BD732-49BC-435B-B0C3-CFADD9A244A9}" type="sibTrans" cxnId="{B8223E8C-3249-4D38-BCC5-AE6E3DE39282}">
      <dgm:prSet/>
      <dgm:spPr/>
      <dgm:t>
        <a:bodyPr/>
        <a:lstStyle/>
        <a:p>
          <a:endParaRPr lang="en-US"/>
        </a:p>
      </dgm:t>
    </dgm:pt>
    <dgm:pt modelId="{077BC440-D106-4B9C-8185-7CD0F623AF25}">
      <dgm:prSet phldrT="[Text]"/>
      <dgm:spPr/>
      <dgm:t>
        <a:bodyPr/>
        <a:lstStyle/>
        <a:p>
          <a:r>
            <a:rPr lang="en-US" dirty="0" smtClean="0"/>
            <a:t>Pictorial (pictures/models)</a:t>
          </a:r>
          <a:endParaRPr lang="en-US" dirty="0"/>
        </a:p>
      </dgm:t>
    </dgm:pt>
    <dgm:pt modelId="{B9F2468A-6A84-434D-BE78-45F1EC98CE0C}" type="parTrans" cxnId="{942E2824-C36C-425C-935D-82646DA4B510}">
      <dgm:prSet/>
      <dgm:spPr/>
      <dgm:t>
        <a:bodyPr/>
        <a:lstStyle/>
        <a:p>
          <a:endParaRPr lang="en-US"/>
        </a:p>
      </dgm:t>
    </dgm:pt>
    <dgm:pt modelId="{71F1278D-08F9-4AFB-9445-AB742090977D}" type="sibTrans" cxnId="{942E2824-C36C-425C-935D-82646DA4B510}">
      <dgm:prSet/>
      <dgm:spPr/>
      <dgm:t>
        <a:bodyPr/>
        <a:lstStyle/>
        <a:p>
          <a:endParaRPr lang="en-US"/>
        </a:p>
      </dgm:t>
    </dgm:pt>
    <dgm:pt modelId="{298684EE-136F-42A0-B560-87EF06D91EA6}">
      <dgm:prSet phldrT="[Text]"/>
      <dgm:spPr/>
      <dgm:t>
        <a:bodyPr/>
        <a:lstStyle/>
        <a:p>
          <a:r>
            <a:rPr lang="en-US" dirty="0" smtClean="0"/>
            <a:t>Abstract (numbers/equations)</a:t>
          </a:r>
          <a:endParaRPr lang="en-US" dirty="0"/>
        </a:p>
      </dgm:t>
    </dgm:pt>
    <dgm:pt modelId="{2B9731AD-05F4-4845-965B-30811996656E}" type="parTrans" cxnId="{9C750C92-6E70-4591-BBE9-7110B3C2CD4B}">
      <dgm:prSet/>
      <dgm:spPr/>
      <dgm:t>
        <a:bodyPr/>
        <a:lstStyle/>
        <a:p>
          <a:endParaRPr lang="en-US"/>
        </a:p>
      </dgm:t>
    </dgm:pt>
    <dgm:pt modelId="{C3E512E9-A938-4B08-9BAE-8597A72584F1}" type="sibTrans" cxnId="{9C750C92-6E70-4591-BBE9-7110B3C2CD4B}">
      <dgm:prSet/>
      <dgm:spPr/>
      <dgm:t>
        <a:bodyPr/>
        <a:lstStyle/>
        <a:p>
          <a:endParaRPr lang="en-US"/>
        </a:p>
      </dgm:t>
    </dgm:pt>
    <dgm:pt modelId="{B7DEB8DD-5654-47A5-90B3-A2FEF60CFEF2}" type="pres">
      <dgm:prSet presAssocID="{B9232F8C-3341-4529-B9AA-351AB74D868C}" presName="outerComposite" presStyleCnt="0">
        <dgm:presLayoutVars>
          <dgm:chMax val="5"/>
          <dgm:dir/>
          <dgm:resizeHandles val="exact"/>
        </dgm:presLayoutVars>
      </dgm:prSet>
      <dgm:spPr/>
      <dgm:t>
        <a:bodyPr/>
        <a:lstStyle/>
        <a:p>
          <a:endParaRPr lang="en-US"/>
        </a:p>
      </dgm:t>
    </dgm:pt>
    <dgm:pt modelId="{36C8AC89-4366-42D1-AA95-4D17A69AD36D}" type="pres">
      <dgm:prSet presAssocID="{B9232F8C-3341-4529-B9AA-351AB74D868C}" presName="dummyMaxCanvas" presStyleCnt="0">
        <dgm:presLayoutVars/>
      </dgm:prSet>
      <dgm:spPr/>
    </dgm:pt>
    <dgm:pt modelId="{421B8EC5-E0C8-42D4-9F0C-C36C26B648DF}" type="pres">
      <dgm:prSet presAssocID="{B9232F8C-3341-4529-B9AA-351AB74D868C}" presName="ThreeNodes_1" presStyleLbl="node1" presStyleIdx="0" presStyleCnt="3" custScaleX="106383">
        <dgm:presLayoutVars>
          <dgm:bulletEnabled val="1"/>
        </dgm:presLayoutVars>
      </dgm:prSet>
      <dgm:spPr/>
      <dgm:t>
        <a:bodyPr/>
        <a:lstStyle/>
        <a:p>
          <a:endParaRPr lang="en-US"/>
        </a:p>
      </dgm:t>
    </dgm:pt>
    <dgm:pt modelId="{C505AF21-6A7A-483C-8437-2BC149484B37}" type="pres">
      <dgm:prSet presAssocID="{B9232F8C-3341-4529-B9AA-351AB74D868C}" presName="ThreeNodes_2" presStyleLbl="node1" presStyleIdx="1" presStyleCnt="3">
        <dgm:presLayoutVars>
          <dgm:bulletEnabled val="1"/>
        </dgm:presLayoutVars>
      </dgm:prSet>
      <dgm:spPr/>
      <dgm:t>
        <a:bodyPr/>
        <a:lstStyle/>
        <a:p>
          <a:endParaRPr lang="en-US"/>
        </a:p>
      </dgm:t>
    </dgm:pt>
    <dgm:pt modelId="{AA2A97CE-E058-4471-82C9-216FF36FED60}" type="pres">
      <dgm:prSet presAssocID="{B9232F8C-3341-4529-B9AA-351AB74D868C}" presName="ThreeNodes_3" presStyleLbl="node1" presStyleIdx="2" presStyleCnt="3">
        <dgm:presLayoutVars>
          <dgm:bulletEnabled val="1"/>
        </dgm:presLayoutVars>
      </dgm:prSet>
      <dgm:spPr/>
      <dgm:t>
        <a:bodyPr/>
        <a:lstStyle/>
        <a:p>
          <a:endParaRPr lang="en-US"/>
        </a:p>
      </dgm:t>
    </dgm:pt>
    <dgm:pt modelId="{740923E1-24F9-4B75-AB67-034599AC6309}" type="pres">
      <dgm:prSet presAssocID="{B9232F8C-3341-4529-B9AA-351AB74D868C}" presName="ThreeConn_1-2" presStyleLbl="fgAccFollowNode1" presStyleIdx="0" presStyleCnt="2">
        <dgm:presLayoutVars>
          <dgm:bulletEnabled val="1"/>
        </dgm:presLayoutVars>
      </dgm:prSet>
      <dgm:spPr/>
      <dgm:t>
        <a:bodyPr/>
        <a:lstStyle/>
        <a:p>
          <a:endParaRPr lang="en-US"/>
        </a:p>
      </dgm:t>
    </dgm:pt>
    <dgm:pt modelId="{9AE4B061-9141-441D-AD58-DE092794719A}" type="pres">
      <dgm:prSet presAssocID="{B9232F8C-3341-4529-B9AA-351AB74D868C}" presName="ThreeConn_2-3" presStyleLbl="fgAccFollowNode1" presStyleIdx="1" presStyleCnt="2">
        <dgm:presLayoutVars>
          <dgm:bulletEnabled val="1"/>
        </dgm:presLayoutVars>
      </dgm:prSet>
      <dgm:spPr/>
      <dgm:t>
        <a:bodyPr/>
        <a:lstStyle/>
        <a:p>
          <a:endParaRPr lang="en-US"/>
        </a:p>
      </dgm:t>
    </dgm:pt>
    <dgm:pt modelId="{8FFF583F-C64F-48B6-B682-31FFD11A9C00}" type="pres">
      <dgm:prSet presAssocID="{B9232F8C-3341-4529-B9AA-351AB74D868C}" presName="ThreeNodes_1_text" presStyleLbl="node1" presStyleIdx="2" presStyleCnt="3">
        <dgm:presLayoutVars>
          <dgm:bulletEnabled val="1"/>
        </dgm:presLayoutVars>
      </dgm:prSet>
      <dgm:spPr/>
      <dgm:t>
        <a:bodyPr/>
        <a:lstStyle/>
        <a:p>
          <a:endParaRPr lang="en-US"/>
        </a:p>
      </dgm:t>
    </dgm:pt>
    <dgm:pt modelId="{7F8AAD8C-08C4-4EAD-BC15-C4A8DC2716B6}" type="pres">
      <dgm:prSet presAssocID="{B9232F8C-3341-4529-B9AA-351AB74D868C}" presName="ThreeNodes_2_text" presStyleLbl="node1" presStyleIdx="2" presStyleCnt="3">
        <dgm:presLayoutVars>
          <dgm:bulletEnabled val="1"/>
        </dgm:presLayoutVars>
      </dgm:prSet>
      <dgm:spPr/>
      <dgm:t>
        <a:bodyPr/>
        <a:lstStyle/>
        <a:p>
          <a:endParaRPr lang="en-US"/>
        </a:p>
      </dgm:t>
    </dgm:pt>
    <dgm:pt modelId="{C2C98EA7-65CB-43DA-81D5-FB648E7F0582}" type="pres">
      <dgm:prSet presAssocID="{B9232F8C-3341-4529-B9AA-351AB74D868C}" presName="ThreeNodes_3_text" presStyleLbl="node1" presStyleIdx="2" presStyleCnt="3">
        <dgm:presLayoutVars>
          <dgm:bulletEnabled val="1"/>
        </dgm:presLayoutVars>
      </dgm:prSet>
      <dgm:spPr/>
      <dgm:t>
        <a:bodyPr/>
        <a:lstStyle/>
        <a:p>
          <a:endParaRPr lang="en-US"/>
        </a:p>
      </dgm:t>
    </dgm:pt>
  </dgm:ptLst>
  <dgm:cxnLst>
    <dgm:cxn modelId="{D1BCB074-603D-4B63-BF53-1AF4F2311A49}" type="presOf" srcId="{298684EE-136F-42A0-B560-87EF06D91EA6}" destId="{C2C98EA7-65CB-43DA-81D5-FB648E7F0582}" srcOrd="1" destOrd="0" presId="urn:microsoft.com/office/officeart/2005/8/layout/vProcess5"/>
    <dgm:cxn modelId="{B8223E8C-3249-4D38-BCC5-AE6E3DE39282}" srcId="{B9232F8C-3341-4529-B9AA-351AB74D868C}" destId="{A2432337-B1A9-4A1D-A9E1-4E3E1FD179DC}" srcOrd="0" destOrd="0" parTransId="{8258501B-27D6-4278-A6A3-539A511210F6}" sibTransId="{057BD732-49BC-435B-B0C3-CFADD9A244A9}"/>
    <dgm:cxn modelId="{6B859B58-26CB-4773-97E8-64EE0110EE45}" type="presOf" srcId="{298684EE-136F-42A0-B560-87EF06D91EA6}" destId="{AA2A97CE-E058-4471-82C9-216FF36FED60}" srcOrd="0" destOrd="0" presId="urn:microsoft.com/office/officeart/2005/8/layout/vProcess5"/>
    <dgm:cxn modelId="{09D35D4D-587F-49DA-9372-C2D7EFC9E235}" type="presOf" srcId="{077BC440-D106-4B9C-8185-7CD0F623AF25}" destId="{7F8AAD8C-08C4-4EAD-BC15-C4A8DC2716B6}" srcOrd="1" destOrd="0" presId="urn:microsoft.com/office/officeart/2005/8/layout/vProcess5"/>
    <dgm:cxn modelId="{40834D7D-7EBE-43B9-83C0-DB93CA5550BC}" type="presOf" srcId="{B9232F8C-3341-4529-B9AA-351AB74D868C}" destId="{B7DEB8DD-5654-47A5-90B3-A2FEF60CFEF2}" srcOrd="0" destOrd="0" presId="urn:microsoft.com/office/officeart/2005/8/layout/vProcess5"/>
    <dgm:cxn modelId="{6B231DF4-91BD-43E0-B11F-55896CB86652}" type="presOf" srcId="{A2432337-B1A9-4A1D-A9E1-4E3E1FD179DC}" destId="{8FFF583F-C64F-48B6-B682-31FFD11A9C00}" srcOrd="1" destOrd="0" presId="urn:microsoft.com/office/officeart/2005/8/layout/vProcess5"/>
    <dgm:cxn modelId="{9C750C92-6E70-4591-BBE9-7110B3C2CD4B}" srcId="{B9232F8C-3341-4529-B9AA-351AB74D868C}" destId="{298684EE-136F-42A0-B560-87EF06D91EA6}" srcOrd="2" destOrd="0" parTransId="{2B9731AD-05F4-4845-965B-30811996656E}" sibTransId="{C3E512E9-A938-4B08-9BAE-8597A72584F1}"/>
    <dgm:cxn modelId="{942E2824-C36C-425C-935D-82646DA4B510}" srcId="{B9232F8C-3341-4529-B9AA-351AB74D868C}" destId="{077BC440-D106-4B9C-8185-7CD0F623AF25}" srcOrd="1" destOrd="0" parTransId="{B9F2468A-6A84-434D-BE78-45F1EC98CE0C}" sibTransId="{71F1278D-08F9-4AFB-9445-AB742090977D}"/>
    <dgm:cxn modelId="{6B43CC26-43BF-44FB-B435-86A6A5FD38C6}" type="presOf" srcId="{A2432337-B1A9-4A1D-A9E1-4E3E1FD179DC}" destId="{421B8EC5-E0C8-42D4-9F0C-C36C26B648DF}" srcOrd="0" destOrd="0" presId="urn:microsoft.com/office/officeart/2005/8/layout/vProcess5"/>
    <dgm:cxn modelId="{BB105B61-B137-4282-B1E4-A32BB992992A}" type="presOf" srcId="{71F1278D-08F9-4AFB-9445-AB742090977D}" destId="{9AE4B061-9141-441D-AD58-DE092794719A}" srcOrd="0" destOrd="0" presId="urn:microsoft.com/office/officeart/2005/8/layout/vProcess5"/>
    <dgm:cxn modelId="{3B48CF73-8227-4BAC-B147-459BD02620E7}" type="presOf" srcId="{077BC440-D106-4B9C-8185-7CD0F623AF25}" destId="{C505AF21-6A7A-483C-8437-2BC149484B37}" srcOrd="0" destOrd="0" presId="urn:microsoft.com/office/officeart/2005/8/layout/vProcess5"/>
    <dgm:cxn modelId="{267A5E51-E594-4D69-875A-CBA528B63EBD}" type="presOf" srcId="{057BD732-49BC-435B-B0C3-CFADD9A244A9}" destId="{740923E1-24F9-4B75-AB67-034599AC6309}" srcOrd="0" destOrd="0" presId="urn:microsoft.com/office/officeart/2005/8/layout/vProcess5"/>
    <dgm:cxn modelId="{A640D026-3AAD-4B03-9728-9EEE5A00FFFF}" type="presParOf" srcId="{B7DEB8DD-5654-47A5-90B3-A2FEF60CFEF2}" destId="{36C8AC89-4366-42D1-AA95-4D17A69AD36D}" srcOrd="0" destOrd="0" presId="urn:microsoft.com/office/officeart/2005/8/layout/vProcess5"/>
    <dgm:cxn modelId="{50B778D7-3715-4BF1-9647-6BD269F4DE15}" type="presParOf" srcId="{B7DEB8DD-5654-47A5-90B3-A2FEF60CFEF2}" destId="{421B8EC5-E0C8-42D4-9F0C-C36C26B648DF}" srcOrd="1" destOrd="0" presId="urn:microsoft.com/office/officeart/2005/8/layout/vProcess5"/>
    <dgm:cxn modelId="{A5CB4392-040E-40CE-B3FA-C4A437A8354F}" type="presParOf" srcId="{B7DEB8DD-5654-47A5-90B3-A2FEF60CFEF2}" destId="{C505AF21-6A7A-483C-8437-2BC149484B37}" srcOrd="2" destOrd="0" presId="urn:microsoft.com/office/officeart/2005/8/layout/vProcess5"/>
    <dgm:cxn modelId="{E6821462-A814-4B19-8B37-713F9C9953E1}" type="presParOf" srcId="{B7DEB8DD-5654-47A5-90B3-A2FEF60CFEF2}" destId="{AA2A97CE-E058-4471-82C9-216FF36FED60}" srcOrd="3" destOrd="0" presId="urn:microsoft.com/office/officeart/2005/8/layout/vProcess5"/>
    <dgm:cxn modelId="{E8542FF8-F9F2-412F-AFAC-A9C1B914796B}" type="presParOf" srcId="{B7DEB8DD-5654-47A5-90B3-A2FEF60CFEF2}" destId="{740923E1-24F9-4B75-AB67-034599AC6309}" srcOrd="4" destOrd="0" presId="urn:microsoft.com/office/officeart/2005/8/layout/vProcess5"/>
    <dgm:cxn modelId="{796B7105-896A-431D-864A-727421E2941A}" type="presParOf" srcId="{B7DEB8DD-5654-47A5-90B3-A2FEF60CFEF2}" destId="{9AE4B061-9141-441D-AD58-DE092794719A}" srcOrd="5" destOrd="0" presId="urn:microsoft.com/office/officeart/2005/8/layout/vProcess5"/>
    <dgm:cxn modelId="{DF2F5D24-0359-418A-8670-111F90F1E96E}" type="presParOf" srcId="{B7DEB8DD-5654-47A5-90B3-A2FEF60CFEF2}" destId="{8FFF583F-C64F-48B6-B682-31FFD11A9C00}" srcOrd="6" destOrd="0" presId="urn:microsoft.com/office/officeart/2005/8/layout/vProcess5"/>
    <dgm:cxn modelId="{1E42B252-7C6D-4D6D-80CE-1D58C09DE5BE}" type="presParOf" srcId="{B7DEB8DD-5654-47A5-90B3-A2FEF60CFEF2}" destId="{7F8AAD8C-08C4-4EAD-BC15-C4A8DC2716B6}" srcOrd="7" destOrd="0" presId="urn:microsoft.com/office/officeart/2005/8/layout/vProcess5"/>
    <dgm:cxn modelId="{151DD9CD-C078-48A3-A212-1455C4581618}" type="presParOf" srcId="{B7DEB8DD-5654-47A5-90B3-A2FEF60CFEF2}" destId="{C2C98EA7-65CB-43DA-81D5-FB648E7F0582}"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1B8EC5-E0C8-42D4-9F0C-C36C26B648DF}">
      <dsp:nvSpPr>
        <dsp:cNvPr id="0" name=""/>
        <dsp:cNvSpPr/>
      </dsp:nvSpPr>
      <dsp:spPr>
        <a:xfrm>
          <a:off x="-115098" y="0"/>
          <a:ext cx="7673179" cy="103536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a:lnSpc>
              <a:spcPct val="90000"/>
            </a:lnSpc>
            <a:spcBef>
              <a:spcPct val="0"/>
            </a:spcBef>
            <a:spcAft>
              <a:spcPct val="35000"/>
            </a:spcAft>
          </a:pPr>
          <a:r>
            <a:rPr lang="en-US" sz="3300" kern="1200" dirty="0" smtClean="0"/>
            <a:t>Concrete (</a:t>
          </a:r>
          <a:r>
            <a:rPr lang="en-US" sz="3300" kern="1200" dirty="0" err="1" smtClean="0"/>
            <a:t>manipulatives</a:t>
          </a:r>
          <a:r>
            <a:rPr lang="en-US" sz="3300" kern="1200" dirty="0" smtClean="0"/>
            <a:t>/hands-on)</a:t>
          </a:r>
          <a:endParaRPr lang="en-US" sz="3300" kern="1200" dirty="0"/>
        </a:p>
      </dsp:txBody>
      <dsp:txXfrm>
        <a:off x="-84773" y="30325"/>
        <a:ext cx="6488494" cy="974717"/>
      </dsp:txXfrm>
    </dsp:sp>
    <dsp:sp modelId="{C505AF21-6A7A-483C-8437-2BC149484B37}">
      <dsp:nvSpPr>
        <dsp:cNvPr id="0" name=""/>
        <dsp:cNvSpPr/>
      </dsp:nvSpPr>
      <dsp:spPr>
        <a:xfrm>
          <a:off x="751520" y="1207928"/>
          <a:ext cx="7212787" cy="103536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a:lnSpc>
              <a:spcPct val="90000"/>
            </a:lnSpc>
            <a:spcBef>
              <a:spcPct val="0"/>
            </a:spcBef>
            <a:spcAft>
              <a:spcPct val="35000"/>
            </a:spcAft>
          </a:pPr>
          <a:r>
            <a:rPr lang="en-US" sz="3300" kern="1200" dirty="0" smtClean="0"/>
            <a:t>Pictorial (pictures/models)</a:t>
          </a:r>
          <a:endParaRPr lang="en-US" sz="3300" kern="1200" dirty="0"/>
        </a:p>
      </dsp:txBody>
      <dsp:txXfrm>
        <a:off x="781845" y="1238253"/>
        <a:ext cx="5842725" cy="974717"/>
      </dsp:txXfrm>
    </dsp:sp>
    <dsp:sp modelId="{AA2A97CE-E058-4471-82C9-216FF36FED60}">
      <dsp:nvSpPr>
        <dsp:cNvPr id="0" name=""/>
        <dsp:cNvSpPr/>
      </dsp:nvSpPr>
      <dsp:spPr>
        <a:xfrm>
          <a:off x="1387942" y="2415857"/>
          <a:ext cx="7212787" cy="103536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a:lnSpc>
              <a:spcPct val="90000"/>
            </a:lnSpc>
            <a:spcBef>
              <a:spcPct val="0"/>
            </a:spcBef>
            <a:spcAft>
              <a:spcPct val="35000"/>
            </a:spcAft>
          </a:pPr>
          <a:r>
            <a:rPr lang="en-US" sz="3300" kern="1200" dirty="0" smtClean="0"/>
            <a:t>Abstract (numbers/equations)</a:t>
          </a:r>
          <a:endParaRPr lang="en-US" sz="3300" kern="1200" dirty="0"/>
        </a:p>
      </dsp:txBody>
      <dsp:txXfrm>
        <a:off x="1418267" y="2446182"/>
        <a:ext cx="5842725" cy="974717"/>
      </dsp:txXfrm>
    </dsp:sp>
    <dsp:sp modelId="{740923E1-24F9-4B75-AB67-034599AC6309}">
      <dsp:nvSpPr>
        <dsp:cNvPr id="0" name=""/>
        <dsp:cNvSpPr/>
      </dsp:nvSpPr>
      <dsp:spPr>
        <a:xfrm>
          <a:off x="6654896" y="785153"/>
          <a:ext cx="672988" cy="672988"/>
        </a:xfrm>
        <a:prstGeom prst="downArrow">
          <a:avLst>
            <a:gd name="adj1" fmla="val 55000"/>
            <a:gd name="adj2" fmla="val 45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endParaRPr lang="en-US" sz="3000" kern="1200"/>
        </a:p>
      </dsp:txBody>
      <dsp:txXfrm>
        <a:off x="6806318" y="785153"/>
        <a:ext cx="370144" cy="506423"/>
      </dsp:txXfrm>
    </dsp:sp>
    <dsp:sp modelId="{9AE4B061-9141-441D-AD58-DE092794719A}">
      <dsp:nvSpPr>
        <dsp:cNvPr id="0" name=""/>
        <dsp:cNvSpPr/>
      </dsp:nvSpPr>
      <dsp:spPr>
        <a:xfrm>
          <a:off x="7291318" y="1986179"/>
          <a:ext cx="672988" cy="672988"/>
        </a:xfrm>
        <a:prstGeom prst="downArrow">
          <a:avLst>
            <a:gd name="adj1" fmla="val 55000"/>
            <a:gd name="adj2" fmla="val 45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endParaRPr lang="en-US" sz="3000" kern="1200"/>
        </a:p>
      </dsp:txBody>
      <dsp:txXfrm>
        <a:off x="7442740" y="1986179"/>
        <a:ext cx="370144" cy="506423"/>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78222" cy="34442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200166" y="1"/>
            <a:ext cx="3978222" cy="344429"/>
          </a:xfrm>
          <a:prstGeom prst="rect">
            <a:avLst/>
          </a:prstGeom>
        </p:spPr>
        <p:txBody>
          <a:bodyPr vert="horz" lIns="91440" tIns="45720" rIns="91440" bIns="45720" rtlCol="0"/>
          <a:lstStyle>
            <a:lvl1pPr algn="r">
              <a:defRPr sz="1200"/>
            </a:lvl1pPr>
          </a:lstStyle>
          <a:p>
            <a:fld id="{4867503A-8021-47B8-BCDF-5ED854DFC647}" type="datetimeFigureOut">
              <a:rPr lang="en-US" smtClean="0"/>
              <a:t>1/29/17</a:t>
            </a:fld>
            <a:endParaRPr lang="en-US"/>
          </a:p>
        </p:txBody>
      </p:sp>
      <p:sp>
        <p:nvSpPr>
          <p:cNvPr id="4" name="Footer Placeholder 3"/>
          <p:cNvSpPr>
            <a:spLocks noGrp="1"/>
          </p:cNvSpPr>
          <p:nvPr>
            <p:ph type="ftr" sz="quarter" idx="2"/>
          </p:nvPr>
        </p:nvSpPr>
        <p:spPr>
          <a:xfrm>
            <a:off x="0" y="6548897"/>
            <a:ext cx="3978222" cy="344429"/>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200166" y="6548897"/>
            <a:ext cx="3978222" cy="344429"/>
          </a:xfrm>
          <a:prstGeom prst="rect">
            <a:avLst/>
          </a:prstGeom>
        </p:spPr>
        <p:txBody>
          <a:bodyPr vert="horz" lIns="91440" tIns="45720" rIns="91440" bIns="45720" rtlCol="0" anchor="b"/>
          <a:lstStyle>
            <a:lvl1pPr algn="r">
              <a:defRPr sz="1200"/>
            </a:lvl1pPr>
          </a:lstStyle>
          <a:p>
            <a:fld id="{7D824D53-9E99-4E6D-96DD-C37913F4A82D}" type="slidenum">
              <a:rPr lang="en-US" smtClean="0"/>
              <a:t>‹#›</a:t>
            </a:fld>
            <a:endParaRPr lang="en-US"/>
          </a:p>
        </p:txBody>
      </p:sp>
    </p:spTree>
    <p:extLst>
      <p:ext uri="{BB962C8B-B14F-4D97-AF65-F5344CB8AC3E}">
        <p14:creationId xmlns:p14="http://schemas.microsoft.com/office/powerpoint/2010/main" val="10470103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78222" cy="34472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200166" y="0"/>
            <a:ext cx="3978222" cy="344726"/>
          </a:xfrm>
          <a:prstGeom prst="rect">
            <a:avLst/>
          </a:prstGeom>
        </p:spPr>
        <p:txBody>
          <a:bodyPr vert="horz" lIns="91440" tIns="45720" rIns="91440" bIns="45720" rtlCol="0"/>
          <a:lstStyle>
            <a:lvl1pPr algn="r">
              <a:defRPr sz="1200"/>
            </a:lvl1pPr>
          </a:lstStyle>
          <a:p>
            <a:fld id="{C2BAAD46-E017-4DB8-9796-3C98DE0E8244}" type="datetimeFigureOut">
              <a:rPr lang="en-US" smtClean="0"/>
              <a:t>1/29/17</a:t>
            </a:fld>
            <a:endParaRPr lang="en-US"/>
          </a:p>
        </p:txBody>
      </p:sp>
      <p:sp>
        <p:nvSpPr>
          <p:cNvPr id="4" name="Slide Image Placeholder 3"/>
          <p:cNvSpPr>
            <a:spLocks noGrp="1" noRot="1" noChangeAspect="1"/>
          </p:cNvSpPr>
          <p:nvPr>
            <p:ph type="sldImg" idx="2"/>
          </p:nvPr>
        </p:nvSpPr>
        <p:spPr>
          <a:xfrm>
            <a:off x="2868613" y="517525"/>
            <a:ext cx="3443287" cy="25844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8052" y="3274894"/>
            <a:ext cx="7344410" cy="310253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48591"/>
            <a:ext cx="3978222" cy="34472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200166" y="6548591"/>
            <a:ext cx="3978222" cy="344726"/>
          </a:xfrm>
          <a:prstGeom prst="rect">
            <a:avLst/>
          </a:prstGeom>
        </p:spPr>
        <p:txBody>
          <a:bodyPr vert="horz" lIns="91440" tIns="45720" rIns="91440" bIns="45720" rtlCol="0" anchor="b"/>
          <a:lstStyle>
            <a:lvl1pPr algn="r">
              <a:defRPr sz="1200"/>
            </a:lvl1pPr>
          </a:lstStyle>
          <a:p>
            <a:fld id="{BA08D3BB-045C-49D1-BE35-CA6CC87E5A91}" type="slidenum">
              <a:rPr lang="en-US" smtClean="0"/>
              <a:t>‹#›</a:t>
            </a:fld>
            <a:endParaRPr lang="en-US"/>
          </a:p>
        </p:txBody>
      </p:sp>
    </p:spTree>
    <p:extLst>
      <p:ext uri="{BB962C8B-B14F-4D97-AF65-F5344CB8AC3E}">
        <p14:creationId xmlns:p14="http://schemas.microsoft.com/office/powerpoint/2010/main" val="29552854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 all problems should be open-ended.</a:t>
            </a:r>
            <a:r>
              <a:rPr lang="en-US" baseline="0" dirty="0" smtClean="0"/>
              <a:t>  It would be very hard to assess, and almost impossible to introduce new topics.</a:t>
            </a:r>
            <a:endParaRPr lang="en-US" dirty="0" smtClean="0"/>
          </a:p>
          <a:p>
            <a:endParaRPr lang="en-US" dirty="0" smtClean="0"/>
          </a:p>
          <a:p>
            <a:r>
              <a:rPr lang="en-US" dirty="0" smtClean="0"/>
              <a:t>If you are trying to decide if a problem includes enough</a:t>
            </a:r>
            <a:r>
              <a:rPr lang="en-US" baseline="0" dirty="0" smtClean="0"/>
              <a:t> rigor ask yourself if it has these three </a:t>
            </a:r>
            <a:r>
              <a:rPr lang="en-US" baseline="0" dirty="0" err="1" smtClean="0"/>
              <a:t>charactaristics</a:t>
            </a:r>
            <a:r>
              <a:rPr lang="en-US" baseline="0" dirty="0" smtClean="0"/>
              <a:t>:</a:t>
            </a:r>
          </a:p>
          <a:p>
            <a:endParaRPr lang="en-US" baseline="0" dirty="0" smtClean="0"/>
          </a:p>
          <a:p>
            <a:pPr marL="228562" indent="-228562">
              <a:buAutoNum type="arabicPeriod"/>
            </a:pPr>
            <a:r>
              <a:rPr lang="en-US" baseline="0" dirty="0" smtClean="0"/>
              <a:t>Does it assess the student’s conceptual understanding?  Is there only 1 concept or multiple concepts being applied?</a:t>
            </a:r>
          </a:p>
          <a:p>
            <a:pPr marL="228562" indent="-228562">
              <a:buAutoNum type="arabicPeriod"/>
            </a:pPr>
            <a:r>
              <a:rPr lang="en-US" baseline="0" dirty="0" smtClean="0"/>
              <a:t>Does it require the student to have computational fluency?  Have I looked at the fluencies for my level to be sure I am assessing them with this problem?</a:t>
            </a:r>
          </a:p>
          <a:p>
            <a:pPr marL="228562" indent="-228562">
              <a:buAutoNum type="arabicPeriod"/>
            </a:pPr>
            <a:r>
              <a:rPr lang="en-US" baseline="0" dirty="0" smtClean="0"/>
              <a:t>Does it require the student to problem solve?  Does it make them think or does it give them everything they need?</a:t>
            </a:r>
            <a:endParaRPr lang="en-US" dirty="0"/>
          </a:p>
        </p:txBody>
      </p:sp>
      <p:sp>
        <p:nvSpPr>
          <p:cNvPr id="4" name="Slide Number Placeholder 3"/>
          <p:cNvSpPr>
            <a:spLocks noGrp="1"/>
          </p:cNvSpPr>
          <p:nvPr>
            <p:ph type="sldNum" sz="quarter" idx="10"/>
          </p:nvPr>
        </p:nvSpPr>
        <p:spPr/>
        <p:txBody>
          <a:bodyPr/>
          <a:lstStyle/>
          <a:p>
            <a:fld id="{0DEA46C2-0569-AC4C-8BD8-EBB7EA870BE3}"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551904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44850" y="517525"/>
            <a:ext cx="2690813" cy="2019300"/>
          </a:xfrm>
        </p:spPr>
      </p:sp>
      <p:sp>
        <p:nvSpPr>
          <p:cNvPr id="3" name="Notes Placeholder 2"/>
          <p:cNvSpPr>
            <a:spLocks noGrp="1"/>
          </p:cNvSpPr>
          <p:nvPr>
            <p:ph type="body" idx="1"/>
          </p:nvPr>
        </p:nvSpPr>
        <p:spPr/>
        <p:txBody>
          <a:bodyPr/>
          <a:lstStyle/>
          <a:p>
            <a:r>
              <a:rPr lang="en-US" dirty="0" smtClean="0"/>
              <a:t>Let’s </a:t>
            </a:r>
            <a:r>
              <a:rPr lang="en-US" dirty="0"/>
              <a:t>review </a:t>
            </a:r>
            <a:r>
              <a:rPr lang="en-US" dirty="0" smtClean="0"/>
              <a:t>some key </a:t>
            </a:r>
            <a:r>
              <a:rPr lang="en-US" dirty="0"/>
              <a:t>points of this session</a:t>
            </a:r>
            <a:r>
              <a:rPr lang="en-US" dirty="0" smtClean="0"/>
              <a:t>. </a:t>
            </a:r>
            <a:r>
              <a:rPr lang="en-US" i="1" dirty="0" smtClean="0"/>
              <a:t>(CLICK</a:t>
            </a:r>
            <a:r>
              <a:rPr lang="en-US" i="1" baseline="0" dirty="0" smtClean="0"/>
              <a:t> TO ADVANCE EACH BULLET.)</a:t>
            </a:r>
            <a:endParaRPr lang="en-US" i="1" dirty="0" smtClean="0"/>
          </a:p>
          <a:p>
            <a:pPr marL="392394" indent="-173024">
              <a:buFont typeface="Arial" pitchFamily="34" charset="0"/>
              <a:buChar char="•"/>
            </a:pPr>
            <a:r>
              <a:rPr lang="en-US" dirty="0"/>
              <a:t>Application is the students’ ability to use relevant conceptual understandings and appropriate strategies and tools even when not prompted to do so.</a:t>
            </a:r>
          </a:p>
          <a:p>
            <a:pPr marL="392394" indent="-173024">
              <a:buFont typeface="Arial" pitchFamily="34" charset="0"/>
              <a:buChar char="•"/>
            </a:pPr>
            <a:r>
              <a:rPr lang="en-US" dirty="0"/>
              <a:t>Modeling can be descriptive, using concrete materials or pictorial displays to study quantitative relationships, or analytical, using equations or statistical representations to provide analysis of the relationships between variables (quantities).</a:t>
            </a:r>
          </a:p>
          <a:p>
            <a:pPr marL="392394" indent="-173024">
              <a:buFont typeface="Arial" pitchFamily="34" charset="0"/>
              <a:buChar char="•"/>
            </a:pPr>
            <a:r>
              <a:rPr lang="en-US" dirty="0"/>
              <a:t>A curriculum rich in application, including modeling, provides coherence from PK – 12 and beyond, to college and career.</a:t>
            </a:r>
          </a:p>
        </p:txBody>
      </p:sp>
      <p:sp>
        <p:nvSpPr>
          <p:cNvPr id="4" name="Header Placeholder 3"/>
          <p:cNvSpPr>
            <a:spLocks noGrp="1"/>
          </p:cNvSpPr>
          <p:nvPr>
            <p:ph type="hdr" sz="quarter" idx="10"/>
          </p:nvPr>
        </p:nvSpPr>
        <p:spPr/>
        <p:txBody>
          <a:bodyPr/>
          <a:lstStyle/>
          <a:p>
            <a:pPr>
              <a:defRPr/>
            </a:pPr>
            <a:r>
              <a:rPr lang="en-US" smtClean="0">
                <a:solidFill>
                  <a:prstClr val="black"/>
                </a:solidFill>
              </a:rPr>
              <a:t>Rigor Breakdown – </a:t>
            </a:r>
          </a:p>
          <a:p>
            <a:pPr>
              <a:defRPr/>
            </a:pPr>
            <a:r>
              <a:rPr lang="en-US" smtClean="0">
                <a:solidFill>
                  <a:prstClr val="black"/>
                </a:solidFill>
              </a:rPr>
              <a:t>Application for Grades 3-5</a:t>
            </a:r>
            <a:endParaRPr lang="en-US" dirty="0">
              <a:solidFill>
                <a:prstClr val="black"/>
              </a:solidFill>
            </a:endParaRPr>
          </a:p>
        </p:txBody>
      </p:sp>
      <p:sp>
        <p:nvSpPr>
          <p:cNvPr id="5" name="Date Placeholder 4"/>
          <p:cNvSpPr>
            <a:spLocks noGrp="1"/>
          </p:cNvSpPr>
          <p:nvPr>
            <p:ph type="dt" idx="11"/>
          </p:nvPr>
        </p:nvSpPr>
        <p:spPr/>
        <p:txBody>
          <a:bodyPr/>
          <a:lstStyle/>
          <a:p>
            <a:pPr>
              <a:defRPr/>
            </a:pPr>
            <a:r>
              <a:rPr lang="en-US" smtClean="0">
                <a:solidFill>
                  <a:prstClr val="black"/>
                </a:solidFill>
              </a:rPr>
              <a:t>February 2013</a:t>
            </a:r>
          </a:p>
          <a:p>
            <a:pPr>
              <a:defRPr/>
            </a:pPr>
            <a:r>
              <a:rPr lang="en-US" smtClean="0">
                <a:solidFill>
                  <a:prstClr val="black"/>
                </a:solidFill>
              </a:rPr>
              <a:t>Network Team Institute</a:t>
            </a:r>
            <a:endParaRPr lang="en-US" dirty="0">
              <a:solidFill>
                <a:prstClr val="black"/>
              </a:solidFill>
            </a:endParaRPr>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solidFill>
                  <a:prstClr val="black"/>
                </a:solidFill>
              </a:rPr>
              <a:pPr>
                <a:defRPr/>
              </a:pPr>
              <a:t>5</a:t>
            </a:fld>
            <a:endParaRPr lang="en-US" dirty="0">
              <a:solidFill>
                <a:prstClr val="black"/>
              </a:solidFill>
            </a:endParaRPr>
          </a:p>
        </p:txBody>
      </p:sp>
    </p:spTree>
    <p:extLst>
      <p:ext uri="{BB962C8B-B14F-4D97-AF65-F5344CB8AC3E}">
        <p14:creationId xmlns:p14="http://schemas.microsoft.com/office/powerpoint/2010/main" val="3329679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will have common steps to problem</a:t>
            </a:r>
            <a:r>
              <a:rPr lang="en-US" baseline="0" dirty="0" smtClean="0"/>
              <a:t> solving. </a:t>
            </a:r>
          </a:p>
          <a:p>
            <a:r>
              <a:rPr lang="en-US" baseline="0" dirty="0" smtClean="0"/>
              <a:t>How great would it be to KNOW that we are all teaching these to our kids??  </a:t>
            </a:r>
          </a:p>
          <a:p>
            <a:r>
              <a:rPr lang="en-US" baseline="0" dirty="0" smtClean="0"/>
              <a:t>Using the same terminology, the same expectations, just increasing the rigor of the question.</a:t>
            </a:r>
          </a:p>
          <a:p>
            <a:endParaRPr lang="en-US" baseline="0" dirty="0" smtClean="0"/>
          </a:p>
          <a:p>
            <a:r>
              <a:rPr lang="en-US" baseline="0" dirty="0" smtClean="0"/>
              <a:t>We will never have to question again…”Mr. </a:t>
            </a:r>
            <a:r>
              <a:rPr lang="en-US" baseline="0" dirty="0" err="1" smtClean="0"/>
              <a:t>Vibbard</a:t>
            </a:r>
            <a:r>
              <a:rPr lang="en-US" baseline="0" dirty="0" smtClean="0"/>
              <a:t> never taught us that.”</a:t>
            </a:r>
          </a:p>
        </p:txBody>
      </p:sp>
      <p:sp>
        <p:nvSpPr>
          <p:cNvPr id="4" name="Slide Number Placeholder 3"/>
          <p:cNvSpPr>
            <a:spLocks noGrp="1"/>
          </p:cNvSpPr>
          <p:nvPr>
            <p:ph type="sldNum" sz="quarter" idx="10"/>
          </p:nvPr>
        </p:nvSpPr>
        <p:spPr/>
        <p:txBody>
          <a:bodyPr/>
          <a:lstStyle/>
          <a:p>
            <a:fld id="{0DEA46C2-0569-AC4C-8BD8-EBB7EA870BE3}"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1081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will have common steps to problem</a:t>
            </a:r>
            <a:r>
              <a:rPr lang="en-US" baseline="0" dirty="0" smtClean="0"/>
              <a:t> solving. </a:t>
            </a:r>
          </a:p>
          <a:p>
            <a:r>
              <a:rPr lang="en-US" baseline="0" dirty="0" smtClean="0"/>
              <a:t>How great would it be to KNOW that we are all teaching these to our kids??  </a:t>
            </a:r>
          </a:p>
          <a:p>
            <a:r>
              <a:rPr lang="en-US" baseline="0" dirty="0" smtClean="0"/>
              <a:t>Using the same terminology, the same expectations, just increasing the rigor of the question.</a:t>
            </a:r>
          </a:p>
          <a:p>
            <a:endParaRPr lang="en-US" baseline="0" dirty="0" smtClean="0"/>
          </a:p>
          <a:p>
            <a:r>
              <a:rPr lang="en-US" baseline="0" dirty="0" smtClean="0"/>
              <a:t>We will never have to question again…”Mr. </a:t>
            </a:r>
            <a:r>
              <a:rPr lang="en-US" baseline="0" dirty="0" err="1" smtClean="0"/>
              <a:t>Vibbard</a:t>
            </a:r>
            <a:r>
              <a:rPr lang="en-US" baseline="0" dirty="0" smtClean="0"/>
              <a:t> never taught us that.”</a:t>
            </a:r>
          </a:p>
        </p:txBody>
      </p:sp>
      <p:sp>
        <p:nvSpPr>
          <p:cNvPr id="4" name="Slide Number Placeholder 3"/>
          <p:cNvSpPr>
            <a:spLocks noGrp="1"/>
          </p:cNvSpPr>
          <p:nvPr>
            <p:ph type="sldNum" sz="quarter" idx="10"/>
          </p:nvPr>
        </p:nvSpPr>
        <p:spPr/>
        <p:txBody>
          <a:bodyPr/>
          <a:lstStyle/>
          <a:p>
            <a:fld id="{0DEA46C2-0569-AC4C-8BD8-EBB7EA870BE3}"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136124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will have common steps to problem</a:t>
            </a:r>
            <a:r>
              <a:rPr lang="en-US" baseline="0" dirty="0" smtClean="0"/>
              <a:t> solving. </a:t>
            </a:r>
          </a:p>
          <a:p>
            <a:r>
              <a:rPr lang="en-US" baseline="0" dirty="0" smtClean="0"/>
              <a:t>How great would it be to KNOW that we are all teaching these to our kids??  </a:t>
            </a:r>
          </a:p>
          <a:p>
            <a:r>
              <a:rPr lang="en-US" baseline="0" dirty="0" smtClean="0"/>
              <a:t>Using the same terminology, the same expectations, just increasing the rigor of the question.</a:t>
            </a:r>
          </a:p>
          <a:p>
            <a:endParaRPr lang="en-US" baseline="0" dirty="0" smtClean="0"/>
          </a:p>
          <a:p>
            <a:r>
              <a:rPr lang="en-US" baseline="0" dirty="0" smtClean="0"/>
              <a:t>We will never have to question again…”Mr. </a:t>
            </a:r>
            <a:r>
              <a:rPr lang="en-US" baseline="0" dirty="0" err="1" smtClean="0"/>
              <a:t>Vibbard</a:t>
            </a:r>
            <a:r>
              <a:rPr lang="en-US" baseline="0" dirty="0" smtClean="0"/>
              <a:t> never taught us that.”</a:t>
            </a:r>
          </a:p>
        </p:txBody>
      </p:sp>
      <p:sp>
        <p:nvSpPr>
          <p:cNvPr id="4" name="Slide Number Placeholder 3"/>
          <p:cNvSpPr>
            <a:spLocks noGrp="1"/>
          </p:cNvSpPr>
          <p:nvPr>
            <p:ph type="sldNum" sz="quarter" idx="10"/>
          </p:nvPr>
        </p:nvSpPr>
        <p:spPr/>
        <p:txBody>
          <a:bodyPr/>
          <a:lstStyle/>
          <a:p>
            <a:fld id="{0DEA46C2-0569-AC4C-8BD8-EBB7EA870BE3}"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17415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44850" y="517525"/>
            <a:ext cx="2690813" cy="2019300"/>
          </a:xfrm>
        </p:spPr>
      </p:sp>
      <p:sp>
        <p:nvSpPr>
          <p:cNvPr id="3" name="Notes Placeholder 2"/>
          <p:cNvSpPr>
            <a:spLocks noGrp="1"/>
          </p:cNvSpPr>
          <p:nvPr>
            <p:ph type="body" idx="1"/>
          </p:nvPr>
        </p:nvSpPr>
        <p:spPr/>
        <p:txBody>
          <a:bodyPr/>
          <a:lstStyle/>
          <a:p>
            <a:r>
              <a:rPr lang="en-US" dirty="0" smtClean="0"/>
              <a:t>In the</a:t>
            </a:r>
            <a:r>
              <a:rPr lang="en-US" baseline="0" dirty="0" smtClean="0"/>
              <a:t> very early grades, we count out objects, and do comparisons of quantities (e.g., Who has more? Who has fewer? How many more?  How many fewer?).  It is important that students see groups of objects in many arrangements and learn to instantly recognize quantities up to 5 or 6.  But it is equally important that we begin modeling for students the laying out of objects in an organized fashion that previews bar modeling, in both the end-to-end fashion and the comparison fashion.  This is especially appropriate when working with word problems of addition and subtraction.   </a:t>
            </a:r>
          </a:p>
          <a:p>
            <a:endParaRPr lang="en-US" baseline="0" dirty="0" smtClean="0"/>
          </a:p>
          <a:p>
            <a:r>
              <a:rPr lang="en-US" baseline="0" dirty="0" smtClean="0"/>
              <a:t>As the teacher, model a comparison of two quantities in the manor that makes the comparison easiest to see.  It is not recommended to become overly structured in forcing students to model it a certain way every time.  The suggestion, ”This time can you lay yours out like I have mine</a:t>
            </a:r>
            <a:r>
              <a:rPr lang="en-US" dirty="0" smtClean="0"/>
              <a:t>”</a:t>
            </a:r>
            <a:r>
              <a:rPr lang="en-US" baseline="0" dirty="0" smtClean="0"/>
              <a:t> will serve to build this habit </a:t>
            </a:r>
            <a:r>
              <a:rPr lang="en-US" dirty="0"/>
              <a:t>of setting up items in rows to support counting, comparison, and the model of using rectangular bars</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E929375C-F076-478A-B9B0-5F9213CA33B4}" type="slidenum">
              <a:rPr lang="en-US" smtClean="0">
                <a:solidFill>
                  <a:prstClr val="black"/>
                </a:solidFill>
              </a:rPr>
              <a:pPr>
                <a:defRPr/>
              </a:pPr>
              <a:t>13</a:t>
            </a:fld>
            <a:endParaRPr lang="en-US" dirty="0">
              <a:solidFill>
                <a:prstClr val="black"/>
              </a:solidFill>
            </a:endParaRPr>
          </a:p>
        </p:txBody>
      </p:sp>
      <p:sp>
        <p:nvSpPr>
          <p:cNvPr id="5" name="Date Placeholder 4"/>
          <p:cNvSpPr>
            <a:spLocks noGrp="1"/>
          </p:cNvSpPr>
          <p:nvPr>
            <p:ph type="dt" idx="11"/>
          </p:nvPr>
        </p:nvSpPr>
        <p:spPr/>
        <p:txBody>
          <a:bodyPr/>
          <a:lstStyle/>
          <a:p>
            <a:pPr>
              <a:defRPr/>
            </a:pPr>
            <a:r>
              <a:rPr lang="en-US" smtClean="0">
                <a:solidFill>
                  <a:prstClr val="black"/>
                </a:solidFill>
              </a:rPr>
              <a:t>February 2013</a:t>
            </a:r>
          </a:p>
          <a:p>
            <a:pPr>
              <a:defRPr/>
            </a:pPr>
            <a:r>
              <a:rPr lang="en-US" smtClean="0">
                <a:solidFill>
                  <a:prstClr val="black"/>
                </a:solidFill>
              </a:rPr>
              <a:t>Network Team Institute</a:t>
            </a:r>
            <a:endParaRPr lang="en-US" dirty="0">
              <a:solidFill>
                <a:prstClr val="black"/>
              </a:solidFill>
            </a:endParaRPr>
          </a:p>
        </p:txBody>
      </p:sp>
      <p:sp>
        <p:nvSpPr>
          <p:cNvPr id="6" name="Header Placeholder 5"/>
          <p:cNvSpPr>
            <a:spLocks noGrp="1"/>
          </p:cNvSpPr>
          <p:nvPr>
            <p:ph type="hdr" sz="quarter" idx="12"/>
          </p:nvPr>
        </p:nvSpPr>
        <p:spPr/>
        <p:txBody>
          <a:bodyPr/>
          <a:lstStyle/>
          <a:p>
            <a:pPr>
              <a:defRPr/>
            </a:pPr>
            <a:r>
              <a:rPr lang="en-US" smtClean="0">
                <a:solidFill>
                  <a:prstClr val="black"/>
                </a:solidFill>
              </a:rPr>
              <a:t>Rigor Breakdown – </a:t>
            </a:r>
          </a:p>
          <a:p>
            <a:pPr>
              <a:defRPr/>
            </a:pPr>
            <a:r>
              <a:rPr lang="en-US" smtClean="0">
                <a:solidFill>
                  <a:prstClr val="black"/>
                </a:solidFill>
              </a:rPr>
              <a:t>Application for Grades 3-5</a:t>
            </a:r>
            <a:endParaRPr lang="en-US" dirty="0">
              <a:solidFill>
                <a:prstClr val="black"/>
              </a:solidFill>
            </a:endParaRPr>
          </a:p>
        </p:txBody>
      </p:sp>
    </p:spTree>
    <p:extLst>
      <p:ext uri="{BB962C8B-B14F-4D97-AF65-F5344CB8AC3E}">
        <p14:creationId xmlns:p14="http://schemas.microsoft.com/office/powerpoint/2010/main" val="4027234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Kindergarten:</a:t>
            </a:r>
            <a:r>
              <a:rPr lang="en-US" baseline="0" dirty="0" smtClean="0"/>
              <a:t> K.OA.1:  Understand addition as putting together and adding to, and understand subtraction as taking apart and taking from. 1. represent addition and subtraction with objects, fingers, mental images, drawing, sounds (e.g. claps) acting out situation, verbal explanations, expression or equations. Drawings need not show details, but should show the mathematics in the problem.</a:t>
            </a:r>
          </a:p>
          <a:p>
            <a:endParaRPr lang="en-US" baseline="0" dirty="0" smtClean="0"/>
          </a:p>
          <a:p>
            <a:r>
              <a:rPr lang="en-US" dirty="0" smtClean="0"/>
              <a:t>Step 1: Read the entire problem</a:t>
            </a:r>
          </a:p>
          <a:p>
            <a:r>
              <a:rPr lang="en-US" dirty="0" smtClean="0"/>
              <a:t>Step 2: Rewrite the question in sentence form, leaving a space for the answer.</a:t>
            </a:r>
          </a:p>
          <a:p>
            <a:r>
              <a:rPr lang="en-US" dirty="0" smtClean="0"/>
              <a:t>Step 3: Determine who and/or what is involved in the problem.</a:t>
            </a:r>
          </a:p>
          <a:p>
            <a:r>
              <a:rPr lang="en-US" dirty="0" smtClean="0"/>
              <a:t>Step 4: Draw the unit </a:t>
            </a:r>
            <a:r>
              <a:rPr lang="en-US" dirty="0" err="1" smtClean="0"/>
              <a:t>bar(s</a:t>
            </a:r>
            <a:r>
              <a:rPr lang="en-US" dirty="0" smtClean="0"/>
              <a:t>).</a:t>
            </a:r>
          </a:p>
          <a:p>
            <a:r>
              <a:rPr lang="en-US" dirty="0" smtClean="0"/>
              <a:t>Step 5: Chunk the problem, adjust the unit bars, and fill in the question mark.</a:t>
            </a:r>
          </a:p>
          <a:p>
            <a:r>
              <a:rPr lang="en-US" dirty="0" smtClean="0"/>
              <a:t>Step 6: Correctly compute and solve the problem.</a:t>
            </a:r>
          </a:p>
          <a:p>
            <a:r>
              <a:rPr lang="en-US" dirty="0" smtClean="0"/>
              <a:t>Step 7: Write the answer in the sentence and make sure the sentence makes sense.</a:t>
            </a:r>
          </a:p>
          <a:p>
            <a:endParaRPr lang="en-US" dirty="0"/>
          </a:p>
        </p:txBody>
      </p:sp>
      <p:sp>
        <p:nvSpPr>
          <p:cNvPr id="4" name="Slide Number Placeholder 3"/>
          <p:cNvSpPr>
            <a:spLocks noGrp="1"/>
          </p:cNvSpPr>
          <p:nvPr>
            <p:ph type="sldNum" sz="quarter" idx="10"/>
          </p:nvPr>
        </p:nvSpPr>
        <p:spPr/>
        <p:txBody>
          <a:bodyPr/>
          <a:lstStyle/>
          <a:p>
            <a:fld id="{0DEA46C2-0569-AC4C-8BD8-EBB7EA870BE3}"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804415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44850" y="517525"/>
            <a:ext cx="2690813" cy="2019300"/>
          </a:xfrm>
        </p:spPr>
      </p:sp>
      <p:sp>
        <p:nvSpPr>
          <p:cNvPr id="3" name="Notes Placeholder 2"/>
          <p:cNvSpPr>
            <a:spLocks noGrp="1"/>
          </p:cNvSpPr>
          <p:nvPr>
            <p:ph type="body" idx="1"/>
          </p:nvPr>
        </p:nvSpPr>
        <p:spPr/>
        <p:txBody>
          <a:bodyPr/>
          <a:lstStyle/>
          <a:p>
            <a:r>
              <a:rPr lang="en-US" dirty="0"/>
              <a:t>The transition into bar diagrams requires transitioning from sets of actual objects to pictures of objects, to bar-shaped pictures that still depict individual objects, and then to rectangular bars with no distinct markings of individual items.   </a:t>
            </a:r>
            <a:endParaRPr lang="en-US" dirty="0" smtClean="0"/>
          </a:p>
          <a:p>
            <a:endParaRPr lang="en-US" dirty="0"/>
          </a:p>
          <a:p>
            <a:r>
              <a:rPr lang="en-US" dirty="0"/>
              <a:t>A benefit of using rectangular bars without the markings of individual items is that students can now model non-discrete quantities – like measurements of distance or weight – as well as being able to represent unknown quantities</a:t>
            </a:r>
            <a:r>
              <a:rPr lang="en-US" baseline="0" dirty="0" smtClean="0"/>
              <a:t>.  </a:t>
            </a:r>
          </a:p>
          <a:p>
            <a:endParaRPr lang="en-US" baseline="0" dirty="0" smtClean="0"/>
          </a:p>
        </p:txBody>
      </p:sp>
      <p:sp>
        <p:nvSpPr>
          <p:cNvPr id="4" name="Slide Number Placeholder 3"/>
          <p:cNvSpPr>
            <a:spLocks noGrp="1"/>
          </p:cNvSpPr>
          <p:nvPr>
            <p:ph type="sldNum" sz="quarter" idx="10"/>
          </p:nvPr>
        </p:nvSpPr>
        <p:spPr/>
        <p:txBody>
          <a:bodyPr/>
          <a:lstStyle/>
          <a:p>
            <a:pPr>
              <a:defRPr/>
            </a:pPr>
            <a:fld id="{E929375C-F076-478A-B9B0-5F9213CA33B4}" type="slidenum">
              <a:rPr lang="en-US" smtClean="0">
                <a:solidFill>
                  <a:prstClr val="black"/>
                </a:solidFill>
              </a:rPr>
              <a:pPr>
                <a:defRPr/>
              </a:pPr>
              <a:t>34</a:t>
            </a:fld>
            <a:endParaRPr lang="en-US" dirty="0">
              <a:solidFill>
                <a:prstClr val="black"/>
              </a:solidFill>
            </a:endParaRPr>
          </a:p>
        </p:txBody>
      </p:sp>
      <p:sp>
        <p:nvSpPr>
          <p:cNvPr id="5" name="Date Placeholder 4"/>
          <p:cNvSpPr>
            <a:spLocks noGrp="1"/>
          </p:cNvSpPr>
          <p:nvPr>
            <p:ph type="dt" idx="11"/>
          </p:nvPr>
        </p:nvSpPr>
        <p:spPr/>
        <p:txBody>
          <a:bodyPr/>
          <a:lstStyle/>
          <a:p>
            <a:pPr>
              <a:defRPr/>
            </a:pPr>
            <a:r>
              <a:rPr lang="en-US" smtClean="0">
                <a:solidFill>
                  <a:prstClr val="black"/>
                </a:solidFill>
              </a:rPr>
              <a:t>February 2013</a:t>
            </a:r>
          </a:p>
          <a:p>
            <a:pPr>
              <a:defRPr/>
            </a:pPr>
            <a:r>
              <a:rPr lang="en-US" smtClean="0">
                <a:solidFill>
                  <a:prstClr val="black"/>
                </a:solidFill>
              </a:rPr>
              <a:t>Network Team Institute</a:t>
            </a:r>
            <a:endParaRPr lang="en-US" dirty="0">
              <a:solidFill>
                <a:prstClr val="black"/>
              </a:solidFill>
            </a:endParaRPr>
          </a:p>
        </p:txBody>
      </p:sp>
      <p:sp>
        <p:nvSpPr>
          <p:cNvPr id="6" name="Header Placeholder 5"/>
          <p:cNvSpPr>
            <a:spLocks noGrp="1"/>
          </p:cNvSpPr>
          <p:nvPr>
            <p:ph type="hdr" sz="quarter" idx="12"/>
          </p:nvPr>
        </p:nvSpPr>
        <p:spPr/>
        <p:txBody>
          <a:bodyPr/>
          <a:lstStyle/>
          <a:p>
            <a:pPr>
              <a:defRPr/>
            </a:pPr>
            <a:r>
              <a:rPr lang="en-US" smtClean="0">
                <a:solidFill>
                  <a:prstClr val="black"/>
                </a:solidFill>
              </a:rPr>
              <a:t>Rigor Breakdown – </a:t>
            </a:r>
          </a:p>
          <a:p>
            <a:pPr>
              <a:defRPr/>
            </a:pPr>
            <a:r>
              <a:rPr lang="en-US" smtClean="0">
                <a:solidFill>
                  <a:prstClr val="black"/>
                </a:solidFill>
              </a:rPr>
              <a:t>Application for Grades 3-5</a:t>
            </a:r>
            <a:endParaRPr lang="en-US" dirty="0">
              <a:solidFill>
                <a:prstClr val="black"/>
              </a:solidFill>
            </a:endParaRPr>
          </a:p>
        </p:txBody>
      </p:sp>
    </p:spTree>
    <p:extLst>
      <p:ext uri="{BB962C8B-B14F-4D97-AF65-F5344CB8AC3E}">
        <p14:creationId xmlns:p14="http://schemas.microsoft.com/office/powerpoint/2010/main" val="1279011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jpeg"/><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jpeg"/><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jpeg"/><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jpeg"/><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jpeg"/><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jpeg"/><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jpeg"/><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jpeg"/><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jpeg"/><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jpeg"/><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jpeg"/><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jpeg"/><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jpeg"/><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jpeg"/><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jpeg"/><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jpeg"/><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jpeg"/><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jpeg"/><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jpeg"/><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jpeg"/><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ECAE8D4-0DC9-9C48-BD5E-5EF98314EBF6}" type="datetimeFigureOut">
              <a:rPr lang="en-US" smtClean="0">
                <a:solidFill>
                  <a:srgbClr val="073E87"/>
                </a:solidFill>
              </a:rPr>
              <a:pPr/>
              <a:t>1/29/17</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FB21F032-1247-5C42-99D1-4C778C7F9598}"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2815950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CAE8D4-0DC9-9C48-BD5E-5EF98314EBF6}" type="datetimeFigureOut">
              <a:rPr lang="en-US" smtClean="0">
                <a:solidFill>
                  <a:srgbClr val="073E87"/>
                </a:solidFill>
              </a:rPr>
              <a:pPr/>
              <a:t>1/29/17</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FB21F032-1247-5C42-99D1-4C778C7F9598}"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686757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4" name="Date Placeholder 3"/>
          <p:cNvSpPr>
            <a:spLocks noGrp="1"/>
          </p:cNvSpPr>
          <p:nvPr>
            <p:ph type="dt" sz="half" idx="10"/>
          </p:nvPr>
        </p:nvSpPr>
        <p:spPr/>
        <p:txBody>
          <a:bodyPr/>
          <a:lstStyle/>
          <a:p>
            <a:fld id="{0ECAE8D4-0DC9-9C48-BD5E-5EF98314EBF6}" type="datetimeFigureOut">
              <a:rPr lang="en-US" smtClean="0">
                <a:solidFill>
                  <a:srgbClr val="073E87"/>
                </a:solidFill>
              </a:rPr>
              <a:pPr/>
              <a:t>1/29/17</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FB21F032-1247-5C42-99D1-4C778C7F9598}" type="slidenum">
              <a:rPr lang="en-US" smtClean="0">
                <a:solidFill>
                  <a:srgbClr val="073E87"/>
                </a:solidFill>
              </a:rPr>
              <a:pPr/>
              <a:t>‹#›</a:t>
            </a:fld>
            <a:endParaRPr lang="en-US">
              <a:solidFill>
                <a:srgbClr val="073E87"/>
              </a:solidFill>
            </a:endParaRP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990456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7" name="Title 1"/>
          <p:cNvSpPr>
            <a:spLocks noGrp="1"/>
          </p:cNvSpPr>
          <p:nvPr>
            <p:ph type="title"/>
          </p:nvPr>
        </p:nvSpPr>
        <p:spPr>
          <a:xfrm>
            <a:off x="457200" y="1089091"/>
            <a:ext cx="8229600" cy="824382"/>
          </a:xfrm>
        </p:spPr>
        <p:txBody>
          <a:bodyPr lIns="0" tIns="0" rIns="0" bIns="0" anchor="t">
            <a:noAutofit/>
          </a:bodyPr>
          <a:lstStyle>
            <a:lvl1pPr algn="l">
              <a:defRPr sz="3600" b="1">
                <a:solidFill>
                  <a:srgbClr val="7B083C"/>
                </a:solidFill>
                <a:latin typeface="Calibri"/>
                <a:cs typeface="Calibri"/>
              </a:defRPr>
            </a:lvl1pPr>
          </a:lstStyle>
          <a:p>
            <a:r>
              <a:rPr lang="en-US" dirty="0" smtClean="0"/>
              <a:t>Click to edit Master title style</a:t>
            </a:r>
            <a:endParaRPr lang="en-US" dirty="0"/>
          </a:p>
        </p:txBody>
      </p:sp>
      <p:sp>
        <p:nvSpPr>
          <p:cNvPr id="5" name="Slide Number Placeholder 5"/>
          <p:cNvSpPr>
            <a:spLocks noGrp="1"/>
          </p:cNvSpPr>
          <p:nvPr>
            <p:ph type="sldNum" sz="quarter" idx="10"/>
          </p:nvPr>
        </p:nvSpPr>
        <p:spPr>
          <a:xfrm>
            <a:off x="8434949" y="6115471"/>
            <a:ext cx="496903" cy="366713"/>
          </a:xfrm>
        </p:spPr>
        <p:txBody>
          <a:bodyPr wrap="square" numCol="1" anchorCtr="0" compatLnSpc="1">
            <a:prstTxWarp prst="textNoShape">
              <a:avLst/>
            </a:prstTxWarp>
          </a:bodyPr>
          <a:lstStyle>
            <a:lvl1pPr algn="ctr" fontAlgn="base">
              <a:spcBef>
                <a:spcPct val="0"/>
              </a:spcBef>
              <a:spcAft>
                <a:spcPct val="0"/>
              </a:spcAft>
              <a:defRPr sz="1000" b="1">
                <a:solidFill>
                  <a:srgbClr val="7B083C"/>
                </a:solidFill>
                <a:latin typeface="Calibri"/>
                <a:ea typeface="Arial" charset="0"/>
                <a:cs typeface="Calibri"/>
              </a:defRPr>
            </a:lvl1pPr>
          </a:lstStyle>
          <a:p>
            <a:pPr>
              <a:defRPr/>
            </a:pPr>
            <a:fld id="{6F00AB01-4170-4D6E-91C0-E0BCC4030175}" type="slidenum">
              <a:rPr lang="en-US" smtClean="0"/>
              <a:pPr>
                <a:defRPr/>
              </a:pPr>
              <a:t>‹#›</a:t>
            </a:fld>
            <a:endParaRPr lang="en-US" dirty="0"/>
          </a:p>
        </p:txBody>
      </p:sp>
      <p:pic>
        <p:nvPicPr>
          <p:cNvPr id="2" name="Picture 1"/>
          <p:cNvPicPr>
            <a:picLocks noChangeAspect="1"/>
          </p:cNvPicPr>
          <p:nvPr userDrawn="1"/>
        </p:nvPicPr>
        <p:blipFill>
          <a:blip r:embed="rId2"/>
          <a:stretch>
            <a:fillRect/>
          </a:stretch>
        </p:blipFill>
        <p:spPr>
          <a:xfrm>
            <a:off x="457200" y="6298828"/>
            <a:ext cx="279400" cy="241300"/>
          </a:xfrm>
          <a:prstGeom prst="rect">
            <a:avLst/>
          </a:prstGeom>
        </p:spPr>
      </p:pic>
      <p:pic>
        <p:nvPicPr>
          <p:cNvPr id="6" name="Picture 5"/>
          <p:cNvPicPr>
            <a:picLocks noChangeAspect="1"/>
          </p:cNvPicPr>
          <p:nvPr userDrawn="1"/>
        </p:nvPicPr>
        <p:blipFill>
          <a:blip r:embed="rId3"/>
          <a:stretch>
            <a:fillRect/>
          </a:stretch>
        </p:blipFill>
        <p:spPr>
          <a:xfrm>
            <a:off x="812893" y="6292509"/>
            <a:ext cx="762000" cy="254000"/>
          </a:xfrm>
          <a:prstGeom prst="rect">
            <a:avLst/>
          </a:prstGeom>
        </p:spPr>
      </p:pic>
      <p:sp>
        <p:nvSpPr>
          <p:cNvPr id="10" name="TextBox 9"/>
          <p:cNvSpPr txBox="1"/>
          <p:nvPr userDrawn="1"/>
        </p:nvSpPr>
        <p:spPr>
          <a:xfrm>
            <a:off x="457200" y="6628163"/>
            <a:ext cx="5522098" cy="92333"/>
          </a:xfrm>
          <a:prstGeom prst="rect">
            <a:avLst/>
          </a:prstGeom>
          <a:noFill/>
        </p:spPr>
        <p:txBody>
          <a:bodyPr wrap="square" lIns="0" tIns="0" rIns="0" bIns="0" rtlCol="0">
            <a:spAutoFit/>
          </a:bodyPr>
          <a:lstStyle/>
          <a:p>
            <a:pPr defTabSz="457200"/>
            <a:r>
              <a:rPr lang="en-US" sz="600" dirty="0">
                <a:solidFill>
                  <a:prstClr val="white">
                    <a:lumMod val="50000"/>
                  </a:prstClr>
                </a:solidFill>
                <a:latin typeface="Calibri"/>
                <a:cs typeface="Calibri"/>
              </a:rPr>
              <a:t>© 2012 Common Core, Inc. All rights reserved. </a:t>
            </a:r>
            <a:r>
              <a:rPr lang="en-US" sz="600" b="1" dirty="0">
                <a:solidFill>
                  <a:prstClr val="white">
                    <a:lumMod val="50000"/>
                  </a:prstClr>
                </a:solidFill>
                <a:latin typeface="Calibri"/>
                <a:cs typeface="Calibri"/>
              </a:rPr>
              <a:t>commoncore.org</a:t>
            </a:r>
          </a:p>
        </p:txBody>
      </p:sp>
      <p:cxnSp>
        <p:nvCxnSpPr>
          <p:cNvPr id="12" name="Straight Connector 11"/>
          <p:cNvCxnSpPr/>
          <p:nvPr userDrawn="1"/>
        </p:nvCxnSpPr>
        <p:spPr>
          <a:xfrm>
            <a:off x="457200" y="6160595"/>
            <a:ext cx="7848121" cy="0"/>
          </a:xfrm>
          <a:prstGeom prst="line">
            <a:avLst/>
          </a:prstGeom>
          <a:ln w="571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8561315" y="6413332"/>
            <a:ext cx="252728" cy="0"/>
          </a:xfrm>
          <a:prstGeom prst="line">
            <a:avLst/>
          </a:prstGeom>
          <a:ln w="6350" cmpd="sng">
            <a:solidFill>
              <a:srgbClr val="B4695A"/>
            </a:solidFill>
          </a:ln>
          <a:effectLst/>
        </p:spPr>
        <p:style>
          <a:lnRef idx="2">
            <a:schemeClr val="accent1"/>
          </a:lnRef>
          <a:fillRef idx="0">
            <a:schemeClr val="accent1"/>
          </a:fillRef>
          <a:effectRef idx="1">
            <a:schemeClr val="accent1"/>
          </a:effectRef>
          <a:fontRef idx="minor">
            <a:schemeClr val="tx1"/>
          </a:fontRef>
        </p:style>
      </p:cxnSp>
      <p:pic>
        <p:nvPicPr>
          <p:cNvPr id="18" name="Picture 17" descr="engageny_logo_bw.jpg"/>
          <p:cNvPicPr>
            <a:picLocks noChangeAspect="1"/>
          </p:cNvPicPr>
          <p:nvPr userDrawn="1"/>
        </p:nvPicPr>
        <p:blipFill>
          <a:blip r:embed="rId4" cstate="print">
            <a:alphaModFix amt="48000"/>
            <a:extLst>
              <a:ext uri="{28A0092B-C50C-407E-A947-70E740481C1C}">
                <a14:useLocalDpi xmlns:a14="http://schemas.microsoft.com/office/drawing/2010/main" val="0"/>
              </a:ext>
            </a:extLst>
          </a:blip>
          <a:stretch>
            <a:fillRect/>
          </a:stretch>
        </p:blipFill>
        <p:spPr>
          <a:xfrm>
            <a:off x="7219093" y="6274470"/>
            <a:ext cx="1099054" cy="302472"/>
          </a:xfrm>
          <a:prstGeom prst="rect">
            <a:avLst/>
          </a:prstGeom>
        </p:spPr>
      </p:pic>
      <p:sp>
        <p:nvSpPr>
          <p:cNvPr id="20" name="Round Same Side Corner Rectangle 19"/>
          <p:cNvSpPr/>
          <p:nvPr userDrawn="1"/>
        </p:nvSpPr>
        <p:spPr>
          <a:xfrm>
            <a:off x="457200" y="309164"/>
            <a:ext cx="7848121" cy="369632"/>
          </a:xfrm>
          <a:prstGeom prst="round2SameRect">
            <a:avLst/>
          </a:prstGeom>
          <a:solidFill>
            <a:srgbClr val="0A668B">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3" name="Text Placeholder 2"/>
          <p:cNvSpPr>
            <a:spLocks noGrp="1"/>
          </p:cNvSpPr>
          <p:nvPr>
            <p:ph idx="1" hasCustomPrompt="1"/>
          </p:nvPr>
        </p:nvSpPr>
        <p:spPr bwMode="auto">
          <a:xfrm>
            <a:off x="457200" y="1913474"/>
            <a:ext cx="8229600" cy="4019126"/>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a:defRPr sz="2800">
                <a:latin typeface="Calibri"/>
                <a:cs typeface="Calibri"/>
              </a:defRPr>
            </a:lvl1pPr>
            <a:lvl2pPr>
              <a:defRPr sz="2400">
                <a:latin typeface="Calibri"/>
                <a:cs typeface="Calibri"/>
              </a:defRPr>
            </a:lvl2pPr>
            <a:lvl3pPr>
              <a:defRPr sz="2000">
                <a:latin typeface="Calibri"/>
                <a:cs typeface="Calibri"/>
              </a:defRPr>
            </a:lvl3pPr>
            <a:lvl4pPr>
              <a:defRPr sz="1800">
                <a:solidFill>
                  <a:srgbClr val="7B083C"/>
                </a:solidFill>
                <a:latin typeface="Calibri"/>
                <a:cs typeface="Calibri"/>
              </a:defRPr>
            </a:lvl4pPr>
            <a:lvl5pPr>
              <a:defRPr>
                <a:latin typeface="Calibri"/>
                <a:cs typeface="Calibr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3" name="TextBox 12"/>
          <p:cNvSpPr txBox="1"/>
          <p:nvPr userDrawn="1"/>
        </p:nvSpPr>
        <p:spPr>
          <a:xfrm>
            <a:off x="507917" y="328903"/>
            <a:ext cx="5305715" cy="307777"/>
          </a:xfrm>
          <a:prstGeom prst="rect">
            <a:avLst/>
          </a:prstGeom>
          <a:noFill/>
        </p:spPr>
        <p:txBody>
          <a:bodyPr wrap="square" rtlCol="0">
            <a:spAutoFit/>
          </a:bodyPr>
          <a:lstStyle/>
          <a:p>
            <a:pPr defTabSz="457200"/>
            <a:r>
              <a:rPr lang="en-US" sz="1400" b="1" spc="100" dirty="0">
                <a:solidFill>
                  <a:srgbClr val="0A668B">
                    <a:alpha val="42000"/>
                  </a:srgbClr>
                </a:solidFill>
                <a:latin typeface="Calibri"/>
                <a:cs typeface="Calibri"/>
              </a:rPr>
              <a:t>NYS COMMON CORE MATHEMATICS CURRICULUM</a:t>
            </a:r>
          </a:p>
        </p:txBody>
      </p:sp>
      <p:cxnSp>
        <p:nvCxnSpPr>
          <p:cNvPr id="19" name="Straight Connector 18"/>
          <p:cNvCxnSpPr/>
          <p:nvPr userDrawn="1"/>
        </p:nvCxnSpPr>
        <p:spPr>
          <a:xfrm>
            <a:off x="457200" y="720576"/>
            <a:ext cx="7848121" cy="0"/>
          </a:xfrm>
          <a:prstGeom prst="line">
            <a:avLst/>
          </a:prstGeom>
          <a:ln w="3175" cmpd="sng">
            <a:solidFill>
              <a:srgbClr val="C2CFDC"/>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userDrawn="1"/>
        </p:nvSpPr>
        <p:spPr>
          <a:xfrm>
            <a:off x="6795635" y="307265"/>
            <a:ext cx="1582778" cy="338554"/>
          </a:xfrm>
          <a:prstGeom prst="rect">
            <a:avLst/>
          </a:prstGeom>
          <a:noFill/>
        </p:spPr>
        <p:txBody>
          <a:bodyPr wrap="square" rtlCol="0">
            <a:spAutoFit/>
          </a:bodyPr>
          <a:lstStyle/>
          <a:p>
            <a:pPr defTabSz="457200"/>
            <a:r>
              <a:rPr lang="en-US" sz="1600" i="1" dirty="0">
                <a:solidFill>
                  <a:prstClr val="white"/>
                </a:solidFill>
                <a:latin typeface="Calibri"/>
                <a:cs typeface="Calibri"/>
              </a:rPr>
              <a:t>A Story of Units</a:t>
            </a:r>
          </a:p>
        </p:txBody>
      </p:sp>
    </p:spTree>
    <p:extLst>
      <p:ext uri="{BB962C8B-B14F-4D97-AF65-F5344CB8AC3E}">
        <p14:creationId xmlns:p14="http://schemas.microsoft.com/office/powerpoint/2010/main" val="416441080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7" name="Title 1"/>
          <p:cNvSpPr>
            <a:spLocks noGrp="1"/>
          </p:cNvSpPr>
          <p:nvPr>
            <p:ph type="title"/>
          </p:nvPr>
        </p:nvSpPr>
        <p:spPr>
          <a:xfrm>
            <a:off x="457200" y="1089091"/>
            <a:ext cx="8229600" cy="824382"/>
          </a:xfrm>
        </p:spPr>
        <p:txBody>
          <a:bodyPr lIns="0" tIns="0" rIns="0" bIns="0" anchor="t">
            <a:noAutofit/>
          </a:bodyPr>
          <a:lstStyle>
            <a:lvl1pPr algn="l">
              <a:defRPr sz="3600" b="1">
                <a:solidFill>
                  <a:srgbClr val="7B083C"/>
                </a:solidFill>
                <a:latin typeface="Calibri"/>
                <a:cs typeface="Calibri"/>
              </a:defRPr>
            </a:lvl1pPr>
          </a:lstStyle>
          <a:p>
            <a:r>
              <a:rPr lang="en-US" dirty="0" smtClean="0"/>
              <a:t>Click to edit Master title style</a:t>
            </a:r>
            <a:endParaRPr lang="en-US" dirty="0"/>
          </a:p>
        </p:txBody>
      </p:sp>
      <p:sp>
        <p:nvSpPr>
          <p:cNvPr id="5" name="Slide Number Placeholder 5"/>
          <p:cNvSpPr>
            <a:spLocks noGrp="1"/>
          </p:cNvSpPr>
          <p:nvPr>
            <p:ph type="sldNum" sz="quarter" idx="10"/>
          </p:nvPr>
        </p:nvSpPr>
        <p:spPr>
          <a:xfrm>
            <a:off x="8434949" y="6115471"/>
            <a:ext cx="496903" cy="366713"/>
          </a:xfrm>
        </p:spPr>
        <p:txBody>
          <a:bodyPr wrap="square" numCol="1" anchorCtr="0" compatLnSpc="1">
            <a:prstTxWarp prst="textNoShape">
              <a:avLst/>
            </a:prstTxWarp>
          </a:bodyPr>
          <a:lstStyle>
            <a:lvl1pPr algn="ctr" fontAlgn="base">
              <a:spcBef>
                <a:spcPct val="0"/>
              </a:spcBef>
              <a:spcAft>
                <a:spcPct val="0"/>
              </a:spcAft>
              <a:defRPr sz="1000" b="1">
                <a:solidFill>
                  <a:srgbClr val="7B083C"/>
                </a:solidFill>
                <a:latin typeface="Calibri"/>
                <a:ea typeface="Arial" charset="0"/>
                <a:cs typeface="Calibri"/>
              </a:defRPr>
            </a:lvl1pPr>
          </a:lstStyle>
          <a:p>
            <a:pPr>
              <a:defRPr/>
            </a:pPr>
            <a:fld id="{6F00AB01-4170-4D6E-91C0-E0BCC4030175}" type="slidenum">
              <a:rPr lang="en-US" smtClean="0"/>
              <a:pPr>
                <a:defRPr/>
              </a:pPr>
              <a:t>‹#›</a:t>
            </a:fld>
            <a:endParaRPr lang="en-US" dirty="0"/>
          </a:p>
        </p:txBody>
      </p:sp>
      <p:pic>
        <p:nvPicPr>
          <p:cNvPr id="2" name="Picture 1"/>
          <p:cNvPicPr>
            <a:picLocks noChangeAspect="1"/>
          </p:cNvPicPr>
          <p:nvPr userDrawn="1"/>
        </p:nvPicPr>
        <p:blipFill>
          <a:blip r:embed="rId2"/>
          <a:stretch>
            <a:fillRect/>
          </a:stretch>
        </p:blipFill>
        <p:spPr>
          <a:xfrm>
            <a:off x="457200" y="6298828"/>
            <a:ext cx="279400" cy="241300"/>
          </a:xfrm>
          <a:prstGeom prst="rect">
            <a:avLst/>
          </a:prstGeom>
        </p:spPr>
      </p:pic>
      <p:pic>
        <p:nvPicPr>
          <p:cNvPr id="6" name="Picture 5"/>
          <p:cNvPicPr>
            <a:picLocks noChangeAspect="1"/>
          </p:cNvPicPr>
          <p:nvPr userDrawn="1"/>
        </p:nvPicPr>
        <p:blipFill>
          <a:blip r:embed="rId3"/>
          <a:stretch>
            <a:fillRect/>
          </a:stretch>
        </p:blipFill>
        <p:spPr>
          <a:xfrm>
            <a:off x="812893" y="6292509"/>
            <a:ext cx="762000" cy="254000"/>
          </a:xfrm>
          <a:prstGeom prst="rect">
            <a:avLst/>
          </a:prstGeom>
        </p:spPr>
      </p:pic>
      <p:sp>
        <p:nvSpPr>
          <p:cNvPr id="10" name="TextBox 9"/>
          <p:cNvSpPr txBox="1"/>
          <p:nvPr userDrawn="1"/>
        </p:nvSpPr>
        <p:spPr>
          <a:xfrm>
            <a:off x="457200" y="6628163"/>
            <a:ext cx="5522098" cy="92333"/>
          </a:xfrm>
          <a:prstGeom prst="rect">
            <a:avLst/>
          </a:prstGeom>
          <a:noFill/>
        </p:spPr>
        <p:txBody>
          <a:bodyPr wrap="square" lIns="0" tIns="0" rIns="0" bIns="0" rtlCol="0">
            <a:spAutoFit/>
          </a:bodyPr>
          <a:lstStyle/>
          <a:p>
            <a:pPr defTabSz="457200"/>
            <a:r>
              <a:rPr lang="en-US" sz="600" dirty="0">
                <a:solidFill>
                  <a:prstClr val="white">
                    <a:lumMod val="50000"/>
                  </a:prstClr>
                </a:solidFill>
                <a:latin typeface="Calibri"/>
                <a:cs typeface="Calibri"/>
              </a:rPr>
              <a:t>© 2012 Common Core, Inc. All rights reserved. </a:t>
            </a:r>
            <a:r>
              <a:rPr lang="en-US" sz="600" b="1" dirty="0">
                <a:solidFill>
                  <a:prstClr val="white">
                    <a:lumMod val="50000"/>
                  </a:prstClr>
                </a:solidFill>
                <a:latin typeface="Calibri"/>
                <a:cs typeface="Calibri"/>
              </a:rPr>
              <a:t>commoncore.org</a:t>
            </a:r>
          </a:p>
        </p:txBody>
      </p:sp>
      <p:cxnSp>
        <p:nvCxnSpPr>
          <p:cNvPr id="12" name="Straight Connector 11"/>
          <p:cNvCxnSpPr/>
          <p:nvPr userDrawn="1"/>
        </p:nvCxnSpPr>
        <p:spPr>
          <a:xfrm>
            <a:off x="457200" y="6160595"/>
            <a:ext cx="7848121" cy="0"/>
          </a:xfrm>
          <a:prstGeom prst="line">
            <a:avLst/>
          </a:prstGeom>
          <a:ln w="571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8561315" y="6413332"/>
            <a:ext cx="252728" cy="0"/>
          </a:xfrm>
          <a:prstGeom prst="line">
            <a:avLst/>
          </a:prstGeom>
          <a:ln w="6350" cmpd="sng">
            <a:solidFill>
              <a:srgbClr val="B4695A"/>
            </a:solidFill>
          </a:ln>
          <a:effectLst/>
        </p:spPr>
        <p:style>
          <a:lnRef idx="2">
            <a:schemeClr val="accent1"/>
          </a:lnRef>
          <a:fillRef idx="0">
            <a:schemeClr val="accent1"/>
          </a:fillRef>
          <a:effectRef idx="1">
            <a:schemeClr val="accent1"/>
          </a:effectRef>
          <a:fontRef idx="minor">
            <a:schemeClr val="tx1"/>
          </a:fontRef>
        </p:style>
      </p:cxnSp>
      <p:pic>
        <p:nvPicPr>
          <p:cNvPr id="18" name="Picture 17" descr="engageny_logo_bw.jpg"/>
          <p:cNvPicPr>
            <a:picLocks noChangeAspect="1"/>
          </p:cNvPicPr>
          <p:nvPr userDrawn="1"/>
        </p:nvPicPr>
        <p:blipFill>
          <a:blip r:embed="rId4" cstate="print">
            <a:alphaModFix amt="48000"/>
            <a:extLst>
              <a:ext uri="{28A0092B-C50C-407E-A947-70E740481C1C}">
                <a14:useLocalDpi xmlns:a14="http://schemas.microsoft.com/office/drawing/2010/main" val="0"/>
              </a:ext>
            </a:extLst>
          </a:blip>
          <a:stretch>
            <a:fillRect/>
          </a:stretch>
        </p:blipFill>
        <p:spPr>
          <a:xfrm>
            <a:off x="7219093" y="6274470"/>
            <a:ext cx="1099054" cy="302472"/>
          </a:xfrm>
          <a:prstGeom prst="rect">
            <a:avLst/>
          </a:prstGeom>
        </p:spPr>
      </p:pic>
      <p:sp>
        <p:nvSpPr>
          <p:cNvPr id="20" name="Round Same Side Corner Rectangle 19"/>
          <p:cNvSpPr/>
          <p:nvPr userDrawn="1"/>
        </p:nvSpPr>
        <p:spPr>
          <a:xfrm>
            <a:off x="457200" y="309164"/>
            <a:ext cx="7848121" cy="369632"/>
          </a:xfrm>
          <a:prstGeom prst="round2SameRect">
            <a:avLst/>
          </a:prstGeom>
          <a:solidFill>
            <a:srgbClr val="0A668B">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3" name="Text Placeholder 2"/>
          <p:cNvSpPr>
            <a:spLocks noGrp="1"/>
          </p:cNvSpPr>
          <p:nvPr>
            <p:ph idx="1" hasCustomPrompt="1"/>
          </p:nvPr>
        </p:nvSpPr>
        <p:spPr bwMode="auto">
          <a:xfrm>
            <a:off x="457200" y="1913474"/>
            <a:ext cx="8229600" cy="4019126"/>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a:defRPr sz="2800">
                <a:latin typeface="Calibri"/>
                <a:cs typeface="Calibri"/>
              </a:defRPr>
            </a:lvl1pPr>
            <a:lvl2pPr>
              <a:defRPr sz="2400">
                <a:latin typeface="Calibri"/>
                <a:cs typeface="Calibri"/>
              </a:defRPr>
            </a:lvl2pPr>
            <a:lvl3pPr>
              <a:defRPr sz="2000">
                <a:latin typeface="Calibri"/>
                <a:cs typeface="Calibri"/>
              </a:defRPr>
            </a:lvl3pPr>
            <a:lvl4pPr>
              <a:defRPr sz="1800">
                <a:solidFill>
                  <a:srgbClr val="7B083C"/>
                </a:solidFill>
                <a:latin typeface="Calibri"/>
                <a:cs typeface="Calibri"/>
              </a:defRPr>
            </a:lvl4pPr>
            <a:lvl5pPr>
              <a:defRPr>
                <a:latin typeface="Calibri"/>
                <a:cs typeface="Calibr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3" name="TextBox 12"/>
          <p:cNvSpPr txBox="1"/>
          <p:nvPr userDrawn="1"/>
        </p:nvSpPr>
        <p:spPr>
          <a:xfrm>
            <a:off x="507917" y="328903"/>
            <a:ext cx="5305715" cy="307777"/>
          </a:xfrm>
          <a:prstGeom prst="rect">
            <a:avLst/>
          </a:prstGeom>
          <a:noFill/>
        </p:spPr>
        <p:txBody>
          <a:bodyPr wrap="square" rtlCol="0">
            <a:spAutoFit/>
          </a:bodyPr>
          <a:lstStyle/>
          <a:p>
            <a:pPr defTabSz="457200"/>
            <a:r>
              <a:rPr lang="en-US" sz="1400" b="1" spc="100" dirty="0">
                <a:solidFill>
                  <a:srgbClr val="0A668B">
                    <a:alpha val="42000"/>
                  </a:srgbClr>
                </a:solidFill>
                <a:latin typeface="Calibri"/>
                <a:cs typeface="Calibri"/>
              </a:rPr>
              <a:t>NYS COMMON CORE MATHEMATICS CURRICULUM</a:t>
            </a:r>
          </a:p>
        </p:txBody>
      </p:sp>
      <p:cxnSp>
        <p:nvCxnSpPr>
          <p:cNvPr id="19" name="Straight Connector 18"/>
          <p:cNvCxnSpPr/>
          <p:nvPr userDrawn="1"/>
        </p:nvCxnSpPr>
        <p:spPr>
          <a:xfrm>
            <a:off x="457200" y="720576"/>
            <a:ext cx="7848121" cy="0"/>
          </a:xfrm>
          <a:prstGeom prst="line">
            <a:avLst/>
          </a:prstGeom>
          <a:ln w="3175" cmpd="sng">
            <a:solidFill>
              <a:srgbClr val="C2CFDC"/>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userDrawn="1"/>
        </p:nvSpPr>
        <p:spPr>
          <a:xfrm>
            <a:off x="6795635" y="307265"/>
            <a:ext cx="1582778" cy="338554"/>
          </a:xfrm>
          <a:prstGeom prst="rect">
            <a:avLst/>
          </a:prstGeom>
          <a:noFill/>
        </p:spPr>
        <p:txBody>
          <a:bodyPr wrap="square" rtlCol="0">
            <a:spAutoFit/>
          </a:bodyPr>
          <a:lstStyle/>
          <a:p>
            <a:pPr defTabSz="457200"/>
            <a:r>
              <a:rPr lang="en-US" sz="1600" i="1" dirty="0">
                <a:solidFill>
                  <a:prstClr val="white"/>
                </a:solidFill>
                <a:latin typeface="Calibri"/>
                <a:cs typeface="Calibri"/>
              </a:rPr>
              <a:t>A Story of Units</a:t>
            </a:r>
          </a:p>
        </p:txBody>
      </p:sp>
    </p:spTree>
    <p:extLst>
      <p:ext uri="{BB962C8B-B14F-4D97-AF65-F5344CB8AC3E}">
        <p14:creationId xmlns:p14="http://schemas.microsoft.com/office/powerpoint/2010/main" val="119876261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7" name="Title 1"/>
          <p:cNvSpPr>
            <a:spLocks noGrp="1"/>
          </p:cNvSpPr>
          <p:nvPr>
            <p:ph type="title"/>
          </p:nvPr>
        </p:nvSpPr>
        <p:spPr>
          <a:xfrm>
            <a:off x="457200" y="1089091"/>
            <a:ext cx="8229600" cy="824382"/>
          </a:xfrm>
        </p:spPr>
        <p:txBody>
          <a:bodyPr lIns="0" tIns="0" rIns="0" bIns="0" anchor="t">
            <a:noAutofit/>
          </a:bodyPr>
          <a:lstStyle>
            <a:lvl1pPr algn="l">
              <a:defRPr sz="3600" b="1">
                <a:solidFill>
                  <a:srgbClr val="7B083C"/>
                </a:solidFill>
                <a:latin typeface="Calibri"/>
                <a:cs typeface="Calibri"/>
              </a:defRPr>
            </a:lvl1pPr>
          </a:lstStyle>
          <a:p>
            <a:r>
              <a:rPr lang="en-US" dirty="0" smtClean="0"/>
              <a:t>Click to edit Master title style</a:t>
            </a:r>
            <a:endParaRPr lang="en-US" dirty="0"/>
          </a:p>
        </p:txBody>
      </p:sp>
      <p:sp>
        <p:nvSpPr>
          <p:cNvPr id="5" name="Slide Number Placeholder 5"/>
          <p:cNvSpPr>
            <a:spLocks noGrp="1"/>
          </p:cNvSpPr>
          <p:nvPr>
            <p:ph type="sldNum" sz="quarter" idx="10"/>
          </p:nvPr>
        </p:nvSpPr>
        <p:spPr>
          <a:xfrm>
            <a:off x="8434949" y="6115471"/>
            <a:ext cx="496903" cy="366713"/>
          </a:xfrm>
        </p:spPr>
        <p:txBody>
          <a:bodyPr wrap="square" numCol="1" anchorCtr="0" compatLnSpc="1">
            <a:prstTxWarp prst="textNoShape">
              <a:avLst/>
            </a:prstTxWarp>
          </a:bodyPr>
          <a:lstStyle>
            <a:lvl1pPr algn="ctr" fontAlgn="base">
              <a:spcBef>
                <a:spcPct val="0"/>
              </a:spcBef>
              <a:spcAft>
                <a:spcPct val="0"/>
              </a:spcAft>
              <a:defRPr sz="1000" b="1">
                <a:solidFill>
                  <a:srgbClr val="7B083C"/>
                </a:solidFill>
                <a:latin typeface="Calibri"/>
                <a:ea typeface="Arial" charset="0"/>
                <a:cs typeface="Calibri"/>
              </a:defRPr>
            </a:lvl1pPr>
          </a:lstStyle>
          <a:p>
            <a:pPr>
              <a:defRPr/>
            </a:pPr>
            <a:fld id="{6F00AB01-4170-4D6E-91C0-E0BCC4030175}" type="slidenum">
              <a:rPr lang="en-US" smtClean="0"/>
              <a:pPr>
                <a:defRPr/>
              </a:pPr>
              <a:t>‹#›</a:t>
            </a:fld>
            <a:endParaRPr lang="en-US" dirty="0"/>
          </a:p>
        </p:txBody>
      </p:sp>
      <p:pic>
        <p:nvPicPr>
          <p:cNvPr id="2" name="Picture 1"/>
          <p:cNvPicPr>
            <a:picLocks noChangeAspect="1"/>
          </p:cNvPicPr>
          <p:nvPr userDrawn="1"/>
        </p:nvPicPr>
        <p:blipFill>
          <a:blip r:embed="rId2"/>
          <a:stretch>
            <a:fillRect/>
          </a:stretch>
        </p:blipFill>
        <p:spPr>
          <a:xfrm>
            <a:off x="457200" y="6298828"/>
            <a:ext cx="279400" cy="241300"/>
          </a:xfrm>
          <a:prstGeom prst="rect">
            <a:avLst/>
          </a:prstGeom>
        </p:spPr>
      </p:pic>
      <p:pic>
        <p:nvPicPr>
          <p:cNvPr id="6" name="Picture 5"/>
          <p:cNvPicPr>
            <a:picLocks noChangeAspect="1"/>
          </p:cNvPicPr>
          <p:nvPr userDrawn="1"/>
        </p:nvPicPr>
        <p:blipFill>
          <a:blip r:embed="rId3"/>
          <a:stretch>
            <a:fillRect/>
          </a:stretch>
        </p:blipFill>
        <p:spPr>
          <a:xfrm>
            <a:off x="812893" y="6292509"/>
            <a:ext cx="762000" cy="254000"/>
          </a:xfrm>
          <a:prstGeom prst="rect">
            <a:avLst/>
          </a:prstGeom>
        </p:spPr>
      </p:pic>
      <p:sp>
        <p:nvSpPr>
          <p:cNvPr id="10" name="TextBox 9"/>
          <p:cNvSpPr txBox="1"/>
          <p:nvPr userDrawn="1"/>
        </p:nvSpPr>
        <p:spPr>
          <a:xfrm>
            <a:off x="457200" y="6628163"/>
            <a:ext cx="5522098" cy="92333"/>
          </a:xfrm>
          <a:prstGeom prst="rect">
            <a:avLst/>
          </a:prstGeom>
          <a:noFill/>
        </p:spPr>
        <p:txBody>
          <a:bodyPr wrap="square" lIns="0" tIns="0" rIns="0" bIns="0" rtlCol="0">
            <a:spAutoFit/>
          </a:bodyPr>
          <a:lstStyle/>
          <a:p>
            <a:pPr defTabSz="457200"/>
            <a:r>
              <a:rPr lang="en-US" sz="600" dirty="0">
                <a:solidFill>
                  <a:prstClr val="white">
                    <a:lumMod val="50000"/>
                  </a:prstClr>
                </a:solidFill>
                <a:latin typeface="Calibri"/>
                <a:cs typeface="Calibri"/>
              </a:rPr>
              <a:t>© 2012 Common Core, Inc. All rights reserved. </a:t>
            </a:r>
            <a:r>
              <a:rPr lang="en-US" sz="600" b="1" dirty="0">
                <a:solidFill>
                  <a:prstClr val="white">
                    <a:lumMod val="50000"/>
                  </a:prstClr>
                </a:solidFill>
                <a:latin typeface="Calibri"/>
                <a:cs typeface="Calibri"/>
              </a:rPr>
              <a:t>commoncore.org</a:t>
            </a:r>
          </a:p>
        </p:txBody>
      </p:sp>
      <p:cxnSp>
        <p:nvCxnSpPr>
          <p:cNvPr id="12" name="Straight Connector 11"/>
          <p:cNvCxnSpPr/>
          <p:nvPr userDrawn="1"/>
        </p:nvCxnSpPr>
        <p:spPr>
          <a:xfrm>
            <a:off x="457200" y="6160595"/>
            <a:ext cx="7848121" cy="0"/>
          </a:xfrm>
          <a:prstGeom prst="line">
            <a:avLst/>
          </a:prstGeom>
          <a:ln w="571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8561315" y="6413332"/>
            <a:ext cx="252728" cy="0"/>
          </a:xfrm>
          <a:prstGeom prst="line">
            <a:avLst/>
          </a:prstGeom>
          <a:ln w="6350" cmpd="sng">
            <a:solidFill>
              <a:srgbClr val="B4695A"/>
            </a:solidFill>
          </a:ln>
          <a:effectLst/>
        </p:spPr>
        <p:style>
          <a:lnRef idx="2">
            <a:schemeClr val="accent1"/>
          </a:lnRef>
          <a:fillRef idx="0">
            <a:schemeClr val="accent1"/>
          </a:fillRef>
          <a:effectRef idx="1">
            <a:schemeClr val="accent1"/>
          </a:effectRef>
          <a:fontRef idx="minor">
            <a:schemeClr val="tx1"/>
          </a:fontRef>
        </p:style>
      </p:cxnSp>
      <p:pic>
        <p:nvPicPr>
          <p:cNvPr id="18" name="Picture 17" descr="engageny_logo_bw.jpg"/>
          <p:cNvPicPr>
            <a:picLocks noChangeAspect="1"/>
          </p:cNvPicPr>
          <p:nvPr userDrawn="1"/>
        </p:nvPicPr>
        <p:blipFill>
          <a:blip r:embed="rId4" cstate="print">
            <a:alphaModFix amt="48000"/>
            <a:extLst>
              <a:ext uri="{28A0092B-C50C-407E-A947-70E740481C1C}">
                <a14:useLocalDpi xmlns:a14="http://schemas.microsoft.com/office/drawing/2010/main" val="0"/>
              </a:ext>
            </a:extLst>
          </a:blip>
          <a:stretch>
            <a:fillRect/>
          </a:stretch>
        </p:blipFill>
        <p:spPr>
          <a:xfrm>
            <a:off x="7219093" y="6274470"/>
            <a:ext cx="1099054" cy="302472"/>
          </a:xfrm>
          <a:prstGeom prst="rect">
            <a:avLst/>
          </a:prstGeom>
        </p:spPr>
      </p:pic>
      <p:sp>
        <p:nvSpPr>
          <p:cNvPr id="20" name="Round Same Side Corner Rectangle 19"/>
          <p:cNvSpPr/>
          <p:nvPr userDrawn="1"/>
        </p:nvSpPr>
        <p:spPr>
          <a:xfrm>
            <a:off x="457200" y="309164"/>
            <a:ext cx="7848121" cy="369632"/>
          </a:xfrm>
          <a:prstGeom prst="round2SameRect">
            <a:avLst/>
          </a:prstGeom>
          <a:solidFill>
            <a:srgbClr val="0A668B">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3" name="Text Placeholder 2"/>
          <p:cNvSpPr>
            <a:spLocks noGrp="1"/>
          </p:cNvSpPr>
          <p:nvPr>
            <p:ph idx="1" hasCustomPrompt="1"/>
          </p:nvPr>
        </p:nvSpPr>
        <p:spPr bwMode="auto">
          <a:xfrm>
            <a:off x="457200" y="1913474"/>
            <a:ext cx="8229600" cy="4019126"/>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a:defRPr sz="2800">
                <a:latin typeface="Calibri"/>
                <a:cs typeface="Calibri"/>
              </a:defRPr>
            </a:lvl1pPr>
            <a:lvl2pPr>
              <a:defRPr sz="2400">
                <a:latin typeface="Calibri"/>
                <a:cs typeface="Calibri"/>
              </a:defRPr>
            </a:lvl2pPr>
            <a:lvl3pPr>
              <a:defRPr sz="2000">
                <a:latin typeface="Calibri"/>
                <a:cs typeface="Calibri"/>
              </a:defRPr>
            </a:lvl3pPr>
            <a:lvl4pPr>
              <a:defRPr sz="1800">
                <a:solidFill>
                  <a:srgbClr val="7B083C"/>
                </a:solidFill>
                <a:latin typeface="Calibri"/>
                <a:cs typeface="Calibri"/>
              </a:defRPr>
            </a:lvl4pPr>
            <a:lvl5pPr>
              <a:defRPr>
                <a:latin typeface="Calibri"/>
                <a:cs typeface="Calibr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3" name="TextBox 12"/>
          <p:cNvSpPr txBox="1"/>
          <p:nvPr userDrawn="1"/>
        </p:nvSpPr>
        <p:spPr>
          <a:xfrm>
            <a:off x="507917" y="328903"/>
            <a:ext cx="5305715" cy="307777"/>
          </a:xfrm>
          <a:prstGeom prst="rect">
            <a:avLst/>
          </a:prstGeom>
          <a:noFill/>
        </p:spPr>
        <p:txBody>
          <a:bodyPr wrap="square" rtlCol="0">
            <a:spAutoFit/>
          </a:bodyPr>
          <a:lstStyle/>
          <a:p>
            <a:pPr defTabSz="457200"/>
            <a:r>
              <a:rPr lang="en-US" sz="1400" b="1" spc="100" dirty="0">
                <a:solidFill>
                  <a:srgbClr val="0A668B">
                    <a:alpha val="42000"/>
                  </a:srgbClr>
                </a:solidFill>
                <a:latin typeface="Calibri"/>
                <a:cs typeface="Calibri"/>
              </a:rPr>
              <a:t>NYS COMMON CORE MATHEMATICS CURRICULUM</a:t>
            </a:r>
          </a:p>
        </p:txBody>
      </p:sp>
      <p:cxnSp>
        <p:nvCxnSpPr>
          <p:cNvPr id="19" name="Straight Connector 18"/>
          <p:cNvCxnSpPr/>
          <p:nvPr userDrawn="1"/>
        </p:nvCxnSpPr>
        <p:spPr>
          <a:xfrm>
            <a:off x="457200" y="720576"/>
            <a:ext cx="7848121" cy="0"/>
          </a:xfrm>
          <a:prstGeom prst="line">
            <a:avLst/>
          </a:prstGeom>
          <a:ln w="3175" cmpd="sng">
            <a:solidFill>
              <a:srgbClr val="C2CFDC"/>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userDrawn="1"/>
        </p:nvSpPr>
        <p:spPr>
          <a:xfrm>
            <a:off x="6795635" y="307265"/>
            <a:ext cx="1582778" cy="338554"/>
          </a:xfrm>
          <a:prstGeom prst="rect">
            <a:avLst/>
          </a:prstGeom>
          <a:noFill/>
        </p:spPr>
        <p:txBody>
          <a:bodyPr wrap="square" rtlCol="0">
            <a:spAutoFit/>
          </a:bodyPr>
          <a:lstStyle/>
          <a:p>
            <a:pPr defTabSz="457200"/>
            <a:r>
              <a:rPr lang="en-US" sz="1600" i="1" dirty="0">
                <a:solidFill>
                  <a:prstClr val="white"/>
                </a:solidFill>
                <a:latin typeface="Calibri"/>
                <a:cs typeface="Calibri"/>
              </a:rPr>
              <a:t>A Story of Units</a:t>
            </a:r>
          </a:p>
        </p:txBody>
      </p:sp>
    </p:spTree>
    <p:extLst>
      <p:ext uri="{BB962C8B-B14F-4D97-AF65-F5344CB8AC3E}">
        <p14:creationId xmlns:p14="http://schemas.microsoft.com/office/powerpoint/2010/main" val="60489187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7" name="Title 1"/>
          <p:cNvSpPr>
            <a:spLocks noGrp="1"/>
          </p:cNvSpPr>
          <p:nvPr>
            <p:ph type="title"/>
          </p:nvPr>
        </p:nvSpPr>
        <p:spPr>
          <a:xfrm>
            <a:off x="457200" y="1089091"/>
            <a:ext cx="8229600" cy="824382"/>
          </a:xfrm>
        </p:spPr>
        <p:txBody>
          <a:bodyPr lIns="0" tIns="0" rIns="0" bIns="0" anchor="t">
            <a:noAutofit/>
          </a:bodyPr>
          <a:lstStyle>
            <a:lvl1pPr algn="l">
              <a:defRPr sz="3600" b="1">
                <a:solidFill>
                  <a:srgbClr val="7B083C"/>
                </a:solidFill>
                <a:latin typeface="Calibri"/>
                <a:cs typeface="Calibri"/>
              </a:defRPr>
            </a:lvl1pPr>
          </a:lstStyle>
          <a:p>
            <a:r>
              <a:rPr lang="en-US" dirty="0" smtClean="0"/>
              <a:t>Click to edit Master title style</a:t>
            </a:r>
            <a:endParaRPr lang="en-US" dirty="0"/>
          </a:p>
        </p:txBody>
      </p:sp>
      <p:sp>
        <p:nvSpPr>
          <p:cNvPr id="5" name="Slide Number Placeholder 5"/>
          <p:cNvSpPr>
            <a:spLocks noGrp="1"/>
          </p:cNvSpPr>
          <p:nvPr>
            <p:ph type="sldNum" sz="quarter" idx="10"/>
          </p:nvPr>
        </p:nvSpPr>
        <p:spPr>
          <a:xfrm>
            <a:off x="8434949" y="6115471"/>
            <a:ext cx="496903" cy="366713"/>
          </a:xfrm>
        </p:spPr>
        <p:txBody>
          <a:bodyPr wrap="square" numCol="1" anchorCtr="0" compatLnSpc="1">
            <a:prstTxWarp prst="textNoShape">
              <a:avLst/>
            </a:prstTxWarp>
          </a:bodyPr>
          <a:lstStyle>
            <a:lvl1pPr algn="ctr" fontAlgn="base">
              <a:spcBef>
                <a:spcPct val="0"/>
              </a:spcBef>
              <a:spcAft>
                <a:spcPct val="0"/>
              </a:spcAft>
              <a:defRPr sz="1000" b="1">
                <a:solidFill>
                  <a:srgbClr val="7B083C"/>
                </a:solidFill>
                <a:latin typeface="Calibri"/>
                <a:ea typeface="Arial" charset="0"/>
                <a:cs typeface="Calibri"/>
              </a:defRPr>
            </a:lvl1pPr>
          </a:lstStyle>
          <a:p>
            <a:pPr>
              <a:defRPr/>
            </a:pPr>
            <a:fld id="{6F00AB01-4170-4D6E-91C0-E0BCC4030175}" type="slidenum">
              <a:rPr lang="en-US" smtClean="0"/>
              <a:pPr>
                <a:defRPr/>
              </a:pPr>
              <a:t>‹#›</a:t>
            </a:fld>
            <a:endParaRPr lang="en-US" dirty="0"/>
          </a:p>
        </p:txBody>
      </p:sp>
      <p:pic>
        <p:nvPicPr>
          <p:cNvPr id="2" name="Picture 1"/>
          <p:cNvPicPr>
            <a:picLocks noChangeAspect="1"/>
          </p:cNvPicPr>
          <p:nvPr userDrawn="1"/>
        </p:nvPicPr>
        <p:blipFill>
          <a:blip r:embed="rId2"/>
          <a:stretch>
            <a:fillRect/>
          </a:stretch>
        </p:blipFill>
        <p:spPr>
          <a:xfrm>
            <a:off x="457200" y="6298828"/>
            <a:ext cx="279400" cy="241300"/>
          </a:xfrm>
          <a:prstGeom prst="rect">
            <a:avLst/>
          </a:prstGeom>
        </p:spPr>
      </p:pic>
      <p:pic>
        <p:nvPicPr>
          <p:cNvPr id="6" name="Picture 5"/>
          <p:cNvPicPr>
            <a:picLocks noChangeAspect="1"/>
          </p:cNvPicPr>
          <p:nvPr userDrawn="1"/>
        </p:nvPicPr>
        <p:blipFill>
          <a:blip r:embed="rId3"/>
          <a:stretch>
            <a:fillRect/>
          </a:stretch>
        </p:blipFill>
        <p:spPr>
          <a:xfrm>
            <a:off x="812893" y="6292509"/>
            <a:ext cx="762000" cy="254000"/>
          </a:xfrm>
          <a:prstGeom prst="rect">
            <a:avLst/>
          </a:prstGeom>
        </p:spPr>
      </p:pic>
      <p:sp>
        <p:nvSpPr>
          <p:cNvPr id="10" name="TextBox 9"/>
          <p:cNvSpPr txBox="1"/>
          <p:nvPr userDrawn="1"/>
        </p:nvSpPr>
        <p:spPr>
          <a:xfrm>
            <a:off x="457200" y="6628163"/>
            <a:ext cx="5522098" cy="92333"/>
          </a:xfrm>
          <a:prstGeom prst="rect">
            <a:avLst/>
          </a:prstGeom>
          <a:noFill/>
        </p:spPr>
        <p:txBody>
          <a:bodyPr wrap="square" lIns="0" tIns="0" rIns="0" bIns="0" rtlCol="0">
            <a:spAutoFit/>
          </a:bodyPr>
          <a:lstStyle/>
          <a:p>
            <a:pPr defTabSz="457200"/>
            <a:r>
              <a:rPr lang="en-US" sz="600" dirty="0">
                <a:solidFill>
                  <a:prstClr val="white">
                    <a:lumMod val="50000"/>
                  </a:prstClr>
                </a:solidFill>
                <a:latin typeface="Calibri"/>
                <a:cs typeface="Calibri"/>
              </a:rPr>
              <a:t>© 2012 Common Core, Inc. All rights reserved. </a:t>
            </a:r>
            <a:r>
              <a:rPr lang="en-US" sz="600" b="1" dirty="0">
                <a:solidFill>
                  <a:prstClr val="white">
                    <a:lumMod val="50000"/>
                  </a:prstClr>
                </a:solidFill>
                <a:latin typeface="Calibri"/>
                <a:cs typeface="Calibri"/>
              </a:rPr>
              <a:t>commoncore.org</a:t>
            </a:r>
          </a:p>
        </p:txBody>
      </p:sp>
      <p:cxnSp>
        <p:nvCxnSpPr>
          <p:cNvPr id="12" name="Straight Connector 11"/>
          <p:cNvCxnSpPr/>
          <p:nvPr userDrawn="1"/>
        </p:nvCxnSpPr>
        <p:spPr>
          <a:xfrm>
            <a:off x="457200" y="6160595"/>
            <a:ext cx="7848121" cy="0"/>
          </a:xfrm>
          <a:prstGeom prst="line">
            <a:avLst/>
          </a:prstGeom>
          <a:ln w="571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8561315" y="6413332"/>
            <a:ext cx="252728" cy="0"/>
          </a:xfrm>
          <a:prstGeom prst="line">
            <a:avLst/>
          </a:prstGeom>
          <a:ln w="6350" cmpd="sng">
            <a:solidFill>
              <a:srgbClr val="B4695A"/>
            </a:solidFill>
          </a:ln>
          <a:effectLst/>
        </p:spPr>
        <p:style>
          <a:lnRef idx="2">
            <a:schemeClr val="accent1"/>
          </a:lnRef>
          <a:fillRef idx="0">
            <a:schemeClr val="accent1"/>
          </a:fillRef>
          <a:effectRef idx="1">
            <a:schemeClr val="accent1"/>
          </a:effectRef>
          <a:fontRef idx="minor">
            <a:schemeClr val="tx1"/>
          </a:fontRef>
        </p:style>
      </p:cxnSp>
      <p:pic>
        <p:nvPicPr>
          <p:cNvPr id="18" name="Picture 17" descr="engageny_logo_bw.jpg"/>
          <p:cNvPicPr>
            <a:picLocks noChangeAspect="1"/>
          </p:cNvPicPr>
          <p:nvPr userDrawn="1"/>
        </p:nvPicPr>
        <p:blipFill>
          <a:blip r:embed="rId4" cstate="print">
            <a:alphaModFix amt="48000"/>
            <a:extLst>
              <a:ext uri="{28A0092B-C50C-407E-A947-70E740481C1C}">
                <a14:useLocalDpi xmlns:a14="http://schemas.microsoft.com/office/drawing/2010/main" val="0"/>
              </a:ext>
            </a:extLst>
          </a:blip>
          <a:stretch>
            <a:fillRect/>
          </a:stretch>
        </p:blipFill>
        <p:spPr>
          <a:xfrm>
            <a:off x="7219093" y="6274470"/>
            <a:ext cx="1099054" cy="302472"/>
          </a:xfrm>
          <a:prstGeom prst="rect">
            <a:avLst/>
          </a:prstGeom>
        </p:spPr>
      </p:pic>
      <p:sp>
        <p:nvSpPr>
          <p:cNvPr id="20" name="Round Same Side Corner Rectangle 19"/>
          <p:cNvSpPr/>
          <p:nvPr userDrawn="1"/>
        </p:nvSpPr>
        <p:spPr>
          <a:xfrm>
            <a:off x="457200" y="309164"/>
            <a:ext cx="7848121" cy="369632"/>
          </a:xfrm>
          <a:prstGeom prst="round2SameRect">
            <a:avLst/>
          </a:prstGeom>
          <a:solidFill>
            <a:srgbClr val="0A668B">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3" name="Text Placeholder 2"/>
          <p:cNvSpPr>
            <a:spLocks noGrp="1"/>
          </p:cNvSpPr>
          <p:nvPr>
            <p:ph idx="1" hasCustomPrompt="1"/>
          </p:nvPr>
        </p:nvSpPr>
        <p:spPr bwMode="auto">
          <a:xfrm>
            <a:off x="457200" y="1913474"/>
            <a:ext cx="8229600" cy="4019126"/>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a:defRPr sz="2800">
                <a:latin typeface="Calibri"/>
                <a:cs typeface="Calibri"/>
              </a:defRPr>
            </a:lvl1pPr>
            <a:lvl2pPr>
              <a:defRPr sz="2400">
                <a:latin typeface="Calibri"/>
                <a:cs typeface="Calibri"/>
              </a:defRPr>
            </a:lvl2pPr>
            <a:lvl3pPr>
              <a:defRPr sz="2000">
                <a:latin typeface="Calibri"/>
                <a:cs typeface="Calibri"/>
              </a:defRPr>
            </a:lvl3pPr>
            <a:lvl4pPr>
              <a:defRPr sz="1800">
                <a:solidFill>
                  <a:srgbClr val="7B083C"/>
                </a:solidFill>
                <a:latin typeface="Calibri"/>
                <a:cs typeface="Calibri"/>
              </a:defRPr>
            </a:lvl4pPr>
            <a:lvl5pPr>
              <a:defRPr>
                <a:latin typeface="Calibri"/>
                <a:cs typeface="Calibr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3" name="TextBox 12"/>
          <p:cNvSpPr txBox="1"/>
          <p:nvPr userDrawn="1"/>
        </p:nvSpPr>
        <p:spPr>
          <a:xfrm>
            <a:off x="507917" y="328903"/>
            <a:ext cx="5305715" cy="307777"/>
          </a:xfrm>
          <a:prstGeom prst="rect">
            <a:avLst/>
          </a:prstGeom>
          <a:noFill/>
        </p:spPr>
        <p:txBody>
          <a:bodyPr wrap="square" rtlCol="0">
            <a:spAutoFit/>
          </a:bodyPr>
          <a:lstStyle/>
          <a:p>
            <a:pPr defTabSz="457200"/>
            <a:r>
              <a:rPr lang="en-US" sz="1400" b="1" spc="100" dirty="0">
                <a:solidFill>
                  <a:srgbClr val="0A668B">
                    <a:alpha val="42000"/>
                  </a:srgbClr>
                </a:solidFill>
                <a:latin typeface="Calibri"/>
                <a:cs typeface="Calibri"/>
              </a:rPr>
              <a:t>NYS COMMON CORE MATHEMATICS CURRICULUM</a:t>
            </a:r>
          </a:p>
        </p:txBody>
      </p:sp>
      <p:cxnSp>
        <p:nvCxnSpPr>
          <p:cNvPr id="19" name="Straight Connector 18"/>
          <p:cNvCxnSpPr/>
          <p:nvPr userDrawn="1"/>
        </p:nvCxnSpPr>
        <p:spPr>
          <a:xfrm>
            <a:off x="457200" y="720576"/>
            <a:ext cx="7848121" cy="0"/>
          </a:xfrm>
          <a:prstGeom prst="line">
            <a:avLst/>
          </a:prstGeom>
          <a:ln w="3175" cmpd="sng">
            <a:solidFill>
              <a:srgbClr val="C2CFDC"/>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userDrawn="1"/>
        </p:nvSpPr>
        <p:spPr>
          <a:xfrm>
            <a:off x="6795635" y="307265"/>
            <a:ext cx="1582778" cy="338554"/>
          </a:xfrm>
          <a:prstGeom prst="rect">
            <a:avLst/>
          </a:prstGeom>
          <a:noFill/>
        </p:spPr>
        <p:txBody>
          <a:bodyPr wrap="square" rtlCol="0">
            <a:spAutoFit/>
          </a:bodyPr>
          <a:lstStyle/>
          <a:p>
            <a:pPr defTabSz="457200"/>
            <a:r>
              <a:rPr lang="en-US" sz="1600" i="1" dirty="0">
                <a:solidFill>
                  <a:prstClr val="white"/>
                </a:solidFill>
                <a:latin typeface="Calibri"/>
                <a:cs typeface="Calibri"/>
              </a:rPr>
              <a:t>A Story of Units</a:t>
            </a:r>
          </a:p>
        </p:txBody>
      </p:sp>
    </p:spTree>
    <p:extLst>
      <p:ext uri="{BB962C8B-B14F-4D97-AF65-F5344CB8AC3E}">
        <p14:creationId xmlns:p14="http://schemas.microsoft.com/office/powerpoint/2010/main" val="142684713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7" name="Title 1"/>
          <p:cNvSpPr>
            <a:spLocks noGrp="1"/>
          </p:cNvSpPr>
          <p:nvPr>
            <p:ph type="title"/>
          </p:nvPr>
        </p:nvSpPr>
        <p:spPr>
          <a:xfrm>
            <a:off x="457200" y="1089091"/>
            <a:ext cx="8229600" cy="824382"/>
          </a:xfrm>
        </p:spPr>
        <p:txBody>
          <a:bodyPr lIns="0" tIns="0" rIns="0" bIns="0" anchor="t">
            <a:noAutofit/>
          </a:bodyPr>
          <a:lstStyle>
            <a:lvl1pPr algn="l">
              <a:defRPr sz="3600" b="1">
                <a:solidFill>
                  <a:srgbClr val="7B083C"/>
                </a:solidFill>
                <a:latin typeface="Calibri"/>
                <a:cs typeface="Calibri"/>
              </a:defRPr>
            </a:lvl1pPr>
          </a:lstStyle>
          <a:p>
            <a:r>
              <a:rPr lang="en-US" dirty="0" smtClean="0"/>
              <a:t>Click to edit Master title style</a:t>
            </a:r>
            <a:endParaRPr lang="en-US" dirty="0"/>
          </a:p>
        </p:txBody>
      </p:sp>
      <p:sp>
        <p:nvSpPr>
          <p:cNvPr id="5" name="Slide Number Placeholder 5"/>
          <p:cNvSpPr>
            <a:spLocks noGrp="1"/>
          </p:cNvSpPr>
          <p:nvPr>
            <p:ph type="sldNum" sz="quarter" idx="10"/>
          </p:nvPr>
        </p:nvSpPr>
        <p:spPr>
          <a:xfrm>
            <a:off x="8434949" y="6115471"/>
            <a:ext cx="496903" cy="366713"/>
          </a:xfrm>
        </p:spPr>
        <p:txBody>
          <a:bodyPr wrap="square" numCol="1" anchorCtr="0" compatLnSpc="1">
            <a:prstTxWarp prst="textNoShape">
              <a:avLst/>
            </a:prstTxWarp>
          </a:bodyPr>
          <a:lstStyle>
            <a:lvl1pPr algn="ctr" fontAlgn="base">
              <a:spcBef>
                <a:spcPct val="0"/>
              </a:spcBef>
              <a:spcAft>
                <a:spcPct val="0"/>
              </a:spcAft>
              <a:defRPr sz="1000" b="1">
                <a:solidFill>
                  <a:srgbClr val="7B083C"/>
                </a:solidFill>
                <a:latin typeface="Calibri"/>
                <a:ea typeface="Arial" charset="0"/>
                <a:cs typeface="Calibri"/>
              </a:defRPr>
            </a:lvl1pPr>
          </a:lstStyle>
          <a:p>
            <a:pPr>
              <a:defRPr/>
            </a:pPr>
            <a:fld id="{6F00AB01-4170-4D6E-91C0-E0BCC4030175}" type="slidenum">
              <a:rPr lang="en-US" smtClean="0"/>
              <a:pPr>
                <a:defRPr/>
              </a:pPr>
              <a:t>‹#›</a:t>
            </a:fld>
            <a:endParaRPr lang="en-US" dirty="0"/>
          </a:p>
        </p:txBody>
      </p:sp>
      <p:pic>
        <p:nvPicPr>
          <p:cNvPr id="2" name="Picture 1"/>
          <p:cNvPicPr>
            <a:picLocks noChangeAspect="1"/>
          </p:cNvPicPr>
          <p:nvPr userDrawn="1"/>
        </p:nvPicPr>
        <p:blipFill>
          <a:blip r:embed="rId2"/>
          <a:stretch>
            <a:fillRect/>
          </a:stretch>
        </p:blipFill>
        <p:spPr>
          <a:xfrm>
            <a:off x="457200" y="6298828"/>
            <a:ext cx="279400" cy="241300"/>
          </a:xfrm>
          <a:prstGeom prst="rect">
            <a:avLst/>
          </a:prstGeom>
        </p:spPr>
      </p:pic>
      <p:pic>
        <p:nvPicPr>
          <p:cNvPr id="6" name="Picture 5"/>
          <p:cNvPicPr>
            <a:picLocks noChangeAspect="1"/>
          </p:cNvPicPr>
          <p:nvPr userDrawn="1"/>
        </p:nvPicPr>
        <p:blipFill>
          <a:blip r:embed="rId3"/>
          <a:stretch>
            <a:fillRect/>
          </a:stretch>
        </p:blipFill>
        <p:spPr>
          <a:xfrm>
            <a:off x="812893" y="6292509"/>
            <a:ext cx="762000" cy="254000"/>
          </a:xfrm>
          <a:prstGeom prst="rect">
            <a:avLst/>
          </a:prstGeom>
        </p:spPr>
      </p:pic>
      <p:sp>
        <p:nvSpPr>
          <p:cNvPr id="10" name="TextBox 9"/>
          <p:cNvSpPr txBox="1"/>
          <p:nvPr userDrawn="1"/>
        </p:nvSpPr>
        <p:spPr>
          <a:xfrm>
            <a:off x="457200" y="6628163"/>
            <a:ext cx="5522098" cy="92333"/>
          </a:xfrm>
          <a:prstGeom prst="rect">
            <a:avLst/>
          </a:prstGeom>
          <a:noFill/>
        </p:spPr>
        <p:txBody>
          <a:bodyPr wrap="square" lIns="0" tIns="0" rIns="0" bIns="0" rtlCol="0">
            <a:spAutoFit/>
          </a:bodyPr>
          <a:lstStyle/>
          <a:p>
            <a:pPr defTabSz="457200"/>
            <a:r>
              <a:rPr lang="en-US" sz="600" dirty="0">
                <a:solidFill>
                  <a:prstClr val="white">
                    <a:lumMod val="50000"/>
                  </a:prstClr>
                </a:solidFill>
                <a:latin typeface="Calibri"/>
                <a:cs typeface="Calibri"/>
              </a:rPr>
              <a:t>© 2012 Common Core, Inc. All rights reserved. </a:t>
            </a:r>
            <a:r>
              <a:rPr lang="en-US" sz="600" b="1" dirty="0">
                <a:solidFill>
                  <a:prstClr val="white">
                    <a:lumMod val="50000"/>
                  </a:prstClr>
                </a:solidFill>
                <a:latin typeface="Calibri"/>
                <a:cs typeface="Calibri"/>
              </a:rPr>
              <a:t>commoncore.org</a:t>
            </a:r>
          </a:p>
        </p:txBody>
      </p:sp>
      <p:cxnSp>
        <p:nvCxnSpPr>
          <p:cNvPr id="12" name="Straight Connector 11"/>
          <p:cNvCxnSpPr/>
          <p:nvPr userDrawn="1"/>
        </p:nvCxnSpPr>
        <p:spPr>
          <a:xfrm>
            <a:off x="457200" y="6160595"/>
            <a:ext cx="7848121" cy="0"/>
          </a:xfrm>
          <a:prstGeom prst="line">
            <a:avLst/>
          </a:prstGeom>
          <a:ln w="571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8561315" y="6413332"/>
            <a:ext cx="252728" cy="0"/>
          </a:xfrm>
          <a:prstGeom prst="line">
            <a:avLst/>
          </a:prstGeom>
          <a:ln w="6350" cmpd="sng">
            <a:solidFill>
              <a:srgbClr val="B4695A"/>
            </a:solidFill>
          </a:ln>
          <a:effectLst/>
        </p:spPr>
        <p:style>
          <a:lnRef idx="2">
            <a:schemeClr val="accent1"/>
          </a:lnRef>
          <a:fillRef idx="0">
            <a:schemeClr val="accent1"/>
          </a:fillRef>
          <a:effectRef idx="1">
            <a:schemeClr val="accent1"/>
          </a:effectRef>
          <a:fontRef idx="minor">
            <a:schemeClr val="tx1"/>
          </a:fontRef>
        </p:style>
      </p:cxnSp>
      <p:pic>
        <p:nvPicPr>
          <p:cNvPr id="18" name="Picture 17" descr="engageny_logo_bw.jpg"/>
          <p:cNvPicPr>
            <a:picLocks noChangeAspect="1"/>
          </p:cNvPicPr>
          <p:nvPr userDrawn="1"/>
        </p:nvPicPr>
        <p:blipFill>
          <a:blip r:embed="rId4" cstate="print">
            <a:alphaModFix amt="48000"/>
            <a:extLst>
              <a:ext uri="{28A0092B-C50C-407E-A947-70E740481C1C}">
                <a14:useLocalDpi xmlns:a14="http://schemas.microsoft.com/office/drawing/2010/main" val="0"/>
              </a:ext>
            </a:extLst>
          </a:blip>
          <a:stretch>
            <a:fillRect/>
          </a:stretch>
        </p:blipFill>
        <p:spPr>
          <a:xfrm>
            <a:off x="7219093" y="6274470"/>
            <a:ext cx="1099054" cy="302472"/>
          </a:xfrm>
          <a:prstGeom prst="rect">
            <a:avLst/>
          </a:prstGeom>
        </p:spPr>
      </p:pic>
      <p:sp>
        <p:nvSpPr>
          <p:cNvPr id="20" name="Round Same Side Corner Rectangle 19"/>
          <p:cNvSpPr/>
          <p:nvPr userDrawn="1"/>
        </p:nvSpPr>
        <p:spPr>
          <a:xfrm>
            <a:off x="457200" y="309164"/>
            <a:ext cx="7848121" cy="369632"/>
          </a:xfrm>
          <a:prstGeom prst="round2SameRect">
            <a:avLst/>
          </a:prstGeom>
          <a:solidFill>
            <a:srgbClr val="0A668B">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3" name="Text Placeholder 2"/>
          <p:cNvSpPr>
            <a:spLocks noGrp="1"/>
          </p:cNvSpPr>
          <p:nvPr>
            <p:ph idx="1" hasCustomPrompt="1"/>
          </p:nvPr>
        </p:nvSpPr>
        <p:spPr bwMode="auto">
          <a:xfrm>
            <a:off x="457200" y="1913474"/>
            <a:ext cx="8229600" cy="4019126"/>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a:defRPr sz="2800">
                <a:latin typeface="Calibri"/>
                <a:cs typeface="Calibri"/>
              </a:defRPr>
            </a:lvl1pPr>
            <a:lvl2pPr>
              <a:defRPr sz="2400">
                <a:latin typeface="Calibri"/>
                <a:cs typeface="Calibri"/>
              </a:defRPr>
            </a:lvl2pPr>
            <a:lvl3pPr>
              <a:defRPr sz="2000">
                <a:latin typeface="Calibri"/>
                <a:cs typeface="Calibri"/>
              </a:defRPr>
            </a:lvl3pPr>
            <a:lvl4pPr>
              <a:defRPr sz="1800">
                <a:solidFill>
                  <a:srgbClr val="7B083C"/>
                </a:solidFill>
                <a:latin typeface="Calibri"/>
                <a:cs typeface="Calibri"/>
              </a:defRPr>
            </a:lvl4pPr>
            <a:lvl5pPr>
              <a:defRPr>
                <a:latin typeface="Calibri"/>
                <a:cs typeface="Calibr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3" name="TextBox 12"/>
          <p:cNvSpPr txBox="1"/>
          <p:nvPr userDrawn="1"/>
        </p:nvSpPr>
        <p:spPr>
          <a:xfrm>
            <a:off x="507917" y="328903"/>
            <a:ext cx="5305715" cy="307777"/>
          </a:xfrm>
          <a:prstGeom prst="rect">
            <a:avLst/>
          </a:prstGeom>
          <a:noFill/>
        </p:spPr>
        <p:txBody>
          <a:bodyPr wrap="square" rtlCol="0">
            <a:spAutoFit/>
          </a:bodyPr>
          <a:lstStyle/>
          <a:p>
            <a:pPr defTabSz="457200"/>
            <a:r>
              <a:rPr lang="en-US" sz="1400" b="1" spc="100" dirty="0">
                <a:solidFill>
                  <a:srgbClr val="0A668B">
                    <a:alpha val="42000"/>
                  </a:srgbClr>
                </a:solidFill>
                <a:latin typeface="Calibri"/>
                <a:cs typeface="Calibri"/>
              </a:rPr>
              <a:t>NYS COMMON CORE MATHEMATICS CURRICULUM</a:t>
            </a:r>
          </a:p>
        </p:txBody>
      </p:sp>
      <p:cxnSp>
        <p:nvCxnSpPr>
          <p:cNvPr id="19" name="Straight Connector 18"/>
          <p:cNvCxnSpPr/>
          <p:nvPr userDrawn="1"/>
        </p:nvCxnSpPr>
        <p:spPr>
          <a:xfrm>
            <a:off x="457200" y="720576"/>
            <a:ext cx="7848121" cy="0"/>
          </a:xfrm>
          <a:prstGeom prst="line">
            <a:avLst/>
          </a:prstGeom>
          <a:ln w="3175" cmpd="sng">
            <a:solidFill>
              <a:srgbClr val="C2CFDC"/>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userDrawn="1"/>
        </p:nvSpPr>
        <p:spPr>
          <a:xfrm>
            <a:off x="6795635" y="307265"/>
            <a:ext cx="1582778" cy="338554"/>
          </a:xfrm>
          <a:prstGeom prst="rect">
            <a:avLst/>
          </a:prstGeom>
          <a:noFill/>
        </p:spPr>
        <p:txBody>
          <a:bodyPr wrap="square" rtlCol="0">
            <a:spAutoFit/>
          </a:bodyPr>
          <a:lstStyle/>
          <a:p>
            <a:pPr defTabSz="457200"/>
            <a:r>
              <a:rPr lang="en-US" sz="1600" i="1" dirty="0">
                <a:solidFill>
                  <a:prstClr val="white"/>
                </a:solidFill>
                <a:latin typeface="Calibri"/>
                <a:cs typeface="Calibri"/>
              </a:rPr>
              <a:t>A Story of Units</a:t>
            </a:r>
          </a:p>
        </p:txBody>
      </p:sp>
    </p:spTree>
    <p:extLst>
      <p:ext uri="{BB962C8B-B14F-4D97-AF65-F5344CB8AC3E}">
        <p14:creationId xmlns:p14="http://schemas.microsoft.com/office/powerpoint/2010/main" val="210874247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7" name="Title 1"/>
          <p:cNvSpPr>
            <a:spLocks noGrp="1"/>
          </p:cNvSpPr>
          <p:nvPr>
            <p:ph type="title"/>
          </p:nvPr>
        </p:nvSpPr>
        <p:spPr>
          <a:xfrm>
            <a:off x="457200" y="1089091"/>
            <a:ext cx="8229600" cy="824382"/>
          </a:xfrm>
        </p:spPr>
        <p:txBody>
          <a:bodyPr lIns="0" tIns="0" rIns="0" bIns="0" anchor="t">
            <a:noAutofit/>
          </a:bodyPr>
          <a:lstStyle>
            <a:lvl1pPr algn="l">
              <a:defRPr sz="3600" b="1">
                <a:solidFill>
                  <a:srgbClr val="7B083C"/>
                </a:solidFill>
                <a:latin typeface="Calibri"/>
                <a:cs typeface="Calibri"/>
              </a:defRPr>
            </a:lvl1pPr>
          </a:lstStyle>
          <a:p>
            <a:r>
              <a:rPr lang="en-US" dirty="0" smtClean="0"/>
              <a:t>Click to edit Master title style</a:t>
            </a:r>
            <a:endParaRPr lang="en-US" dirty="0"/>
          </a:p>
        </p:txBody>
      </p:sp>
      <p:sp>
        <p:nvSpPr>
          <p:cNvPr id="5" name="Slide Number Placeholder 5"/>
          <p:cNvSpPr>
            <a:spLocks noGrp="1"/>
          </p:cNvSpPr>
          <p:nvPr>
            <p:ph type="sldNum" sz="quarter" idx="10"/>
          </p:nvPr>
        </p:nvSpPr>
        <p:spPr>
          <a:xfrm>
            <a:off x="8434949" y="6115471"/>
            <a:ext cx="496903" cy="366713"/>
          </a:xfrm>
        </p:spPr>
        <p:txBody>
          <a:bodyPr wrap="square" numCol="1" anchorCtr="0" compatLnSpc="1">
            <a:prstTxWarp prst="textNoShape">
              <a:avLst/>
            </a:prstTxWarp>
          </a:bodyPr>
          <a:lstStyle>
            <a:lvl1pPr algn="ctr" fontAlgn="base">
              <a:spcBef>
                <a:spcPct val="0"/>
              </a:spcBef>
              <a:spcAft>
                <a:spcPct val="0"/>
              </a:spcAft>
              <a:defRPr sz="1000" b="1">
                <a:solidFill>
                  <a:srgbClr val="7B083C"/>
                </a:solidFill>
                <a:latin typeface="Calibri"/>
                <a:ea typeface="Arial" charset="0"/>
                <a:cs typeface="Calibri"/>
              </a:defRPr>
            </a:lvl1pPr>
          </a:lstStyle>
          <a:p>
            <a:pPr>
              <a:defRPr/>
            </a:pPr>
            <a:fld id="{6F00AB01-4170-4D6E-91C0-E0BCC4030175}" type="slidenum">
              <a:rPr lang="en-US" smtClean="0"/>
              <a:pPr>
                <a:defRPr/>
              </a:pPr>
              <a:t>‹#›</a:t>
            </a:fld>
            <a:endParaRPr lang="en-US" dirty="0"/>
          </a:p>
        </p:txBody>
      </p:sp>
      <p:pic>
        <p:nvPicPr>
          <p:cNvPr id="2" name="Picture 1"/>
          <p:cNvPicPr>
            <a:picLocks noChangeAspect="1"/>
          </p:cNvPicPr>
          <p:nvPr userDrawn="1"/>
        </p:nvPicPr>
        <p:blipFill>
          <a:blip r:embed="rId2"/>
          <a:stretch>
            <a:fillRect/>
          </a:stretch>
        </p:blipFill>
        <p:spPr>
          <a:xfrm>
            <a:off x="457200" y="6298828"/>
            <a:ext cx="279400" cy="241300"/>
          </a:xfrm>
          <a:prstGeom prst="rect">
            <a:avLst/>
          </a:prstGeom>
        </p:spPr>
      </p:pic>
      <p:pic>
        <p:nvPicPr>
          <p:cNvPr id="6" name="Picture 5"/>
          <p:cNvPicPr>
            <a:picLocks noChangeAspect="1"/>
          </p:cNvPicPr>
          <p:nvPr userDrawn="1"/>
        </p:nvPicPr>
        <p:blipFill>
          <a:blip r:embed="rId3"/>
          <a:stretch>
            <a:fillRect/>
          </a:stretch>
        </p:blipFill>
        <p:spPr>
          <a:xfrm>
            <a:off x="812893" y="6292509"/>
            <a:ext cx="762000" cy="254000"/>
          </a:xfrm>
          <a:prstGeom prst="rect">
            <a:avLst/>
          </a:prstGeom>
        </p:spPr>
      </p:pic>
      <p:sp>
        <p:nvSpPr>
          <p:cNvPr id="10" name="TextBox 9"/>
          <p:cNvSpPr txBox="1"/>
          <p:nvPr userDrawn="1"/>
        </p:nvSpPr>
        <p:spPr>
          <a:xfrm>
            <a:off x="457200" y="6628163"/>
            <a:ext cx="5522098" cy="92333"/>
          </a:xfrm>
          <a:prstGeom prst="rect">
            <a:avLst/>
          </a:prstGeom>
          <a:noFill/>
        </p:spPr>
        <p:txBody>
          <a:bodyPr wrap="square" lIns="0" tIns="0" rIns="0" bIns="0" rtlCol="0">
            <a:spAutoFit/>
          </a:bodyPr>
          <a:lstStyle/>
          <a:p>
            <a:pPr defTabSz="457200"/>
            <a:r>
              <a:rPr lang="en-US" sz="600" dirty="0">
                <a:solidFill>
                  <a:prstClr val="white">
                    <a:lumMod val="50000"/>
                  </a:prstClr>
                </a:solidFill>
                <a:latin typeface="Calibri"/>
                <a:cs typeface="Calibri"/>
              </a:rPr>
              <a:t>© 2012 Common Core, Inc. All rights reserved. </a:t>
            </a:r>
            <a:r>
              <a:rPr lang="en-US" sz="600" b="1" dirty="0">
                <a:solidFill>
                  <a:prstClr val="white">
                    <a:lumMod val="50000"/>
                  </a:prstClr>
                </a:solidFill>
                <a:latin typeface="Calibri"/>
                <a:cs typeface="Calibri"/>
              </a:rPr>
              <a:t>commoncore.org</a:t>
            </a:r>
          </a:p>
        </p:txBody>
      </p:sp>
      <p:cxnSp>
        <p:nvCxnSpPr>
          <p:cNvPr id="12" name="Straight Connector 11"/>
          <p:cNvCxnSpPr/>
          <p:nvPr userDrawn="1"/>
        </p:nvCxnSpPr>
        <p:spPr>
          <a:xfrm>
            <a:off x="457200" y="6160595"/>
            <a:ext cx="7848121" cy="0"/>
          </a:xfrm>
          <a:prstGeom prst="line">
            <a:avLst/>
          </a:prstGeom>
          <a:ln w="571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8561315" y="6413332"/>
            <a:ext cx="252728" cy="0"/>
          </a:xfrm>
          <a:prstGeom prst="line">
            <a:avLst/>
          </a:prstGeom>
          <a:ln w="6350" cmpd="sng">
            <a:solidFill>
              <a:srgbClr val="B4695A"/>
            </a:solidFill>
          </a:ln>
          <a:effectLst/>
        </p:spPr>
        <p:style>
          <a:lnRef idx="2">
            <a:schemeClr val="accent1"/>
          </a:lnRef>
          <a:fillRef idx="0">
            <a:schemeClr val="accent1"/>
          </a:fillRef>
          <a:effectRef idx="1">
            <a:schemeClr val="accent1"/>
          </a:effectRef>
          <a:fontRef idx="minor">
            <a:schemeClr val="tx1"/>
          </a:fontRef>
        </p:style>
      </p:cxnSp>
      <p:pic>
        <p:nvPicPr>
          <p:cNvPr id="18" name="Picture 17" descr="engageny_logo_bw.jpg"/>
          <p:cNvPicPr>
            <a:picLocks noChangeAspect="1"/>
          </p:cNvPicPr>
          <p:nvPr userDrawn="1"/>
        </p:nvPicPr>
        <p:blipFill>
          <a:blip r:embed="rId4" cstate="print">
            <a:alphaModFix amt="48000"/>
            <a:extLst>
              <a:ext uri="{28A0092B-C50C-407E-A947-70E740481C1C}">
                <a14:useLocalDpi xmlns:a14="http://schemas.microsoft.com/office/drawing/2010/main" val="0"/>
              </a:ext>
            </a:extLst>
          </a:blip>
          <a:stretch>
            <a:fillRect/>
          </a:stretch>
        </p:blipFill>
        <p:spPr>
          <a:xfrm>
            <a:off x="7219093" y="6274470"/>
            <a:ext cx="1099054" cy="302472"/>
          </a:xfrm>
          <a:prstGeom prst="rect">
            <a:avLst/>
          </a:prstGeom>
        </p:spPr>
      </p:pic>
      <p:sp>
        <p:nvSpPr>
          <p:cNvPr id="20" name="Round Same Side Corner Rectangle 19"/>
          <p:cNvSpPr/>
          <p:nvPr userDrawn="1"/>
        </p:nvSpPr>
        <p:spPr>
          <a:xfrm>
            <a:off x="457200" y="309164"/>
            <a:ext cx="7848121" cy="369632"/>
          </a:xfrm>
          <a:prstGeom prst="round2SameRect">
            <a:avLst/>
          </a:prstGeom>
          <a:solidFill>
            <a:srgbClr val="0A668B">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3" name="Text Placeholder 2"/>
          <p:cNvSpPr>
            <a:spLocks noGrp="1"/>
          </p:cNvSpPr>
          <p:nvPr>
            <p:ph idx="1" hasCustomPrompt="1"/>
          </p:nvPr>
        </p:nvSpPr>
        <p:spPr bwMode="auto">
          <a:xfrm>
            <a:off x="457200" y="1913474"/>
            <a:ext cx="8229600" cy="4019126"/>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a:defRPr sz="2800">
                <a:latin typeface="Calibri"/>
                <a:cs typeface="Calibri"/>
              </a:defRPr>
            </a:lvl1pPr>
            <a:lvl2pPr>
              <a:defRPr sz="2400">
                <a:latin typeface="Calibri"/>
                <a:cs typeface="Calibri"/>
              </a:defRPr>
            </a:lvl2pPr>
            <a:lvl3pPr>
              <a:defRPr sz="2000">
                <a:latin typeface="Calibri"/>
                <a:cs typeface="Calibri"/>
              </a:defRPr>
            </a:lvl3pPr>
            <a:lvl4pPr>
              <a:defRPr sz="1800">
                <a:solidFill>
                  <a:srgbClr val="7B083C"/>
                </a:solidFill>
                <a:latin typeface="Calibri"/>
                <a:cs typeface="Calibri"/>
              </a:defRPr>
            </a:lvl4pPr>
            <a:lvl5pPr>
              <a:defRPr>
                <a:latin typeface="Calibri"/>
                <a:cs typeface="Calibr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3" name="TextBox 12"/>
          <p:cNvSpPr txBox="1"/>
          <p:nvPr userDrawn="1"/>
        </p:nvSpPr>
        <p:spPr>
          <a:xfrm>
            <a:off x="507917" y="328903"/>
            <a:ext cx="5305715" cy="307777"/>
          </a:xfrm>
          <a:prstGeom prst="rect">
            <a:avLst/>
          </a:prstGeom>
          <a:noFill/>
        </p:spPr>
        <p:txBody>
          <a:bodyPr wrap="square" rtlCol="0">
            <a:spAutoFit/>
          </a:bodyPr>
          <a:lstStyle/>
          <a:p>
            <a:pPr defTabSz="457200"/>
            <a:r>
              <a:rPr lang="en-US" sz="1400" b="1" spc="100" dirty="0">
                <a:solidFill>
                  <a:srgbClr val="0A668B">
                    <a:alpha val="42000"/>
                  </a:srgbClr>
                </a:solidFill>
                <a:latin typeface="Calibri"/>
                <a:cs typeface="Calibri"/>
              </a:rPr>
              <a:t>NYS COMMON CORE MATHEMATICS CURRICULUM</a:t>
            </a:r>
          </a:p>
        </p:txBody>
      </p:sp>
      <p:cxnSp>
        <p:nvCxnSpPr>
          <p:cNvPr id="19" name="Straight Connector 18"/>
          <p:cNvCxnSpPr/>
          <p:nvPr userDrawn="1"/>
        </p:nvCxnSpPr>
        <p:spPr>
          <a:xfrm>
            <a:off x="457200" y="720576"/>
            <a:ext cx="7848121" cy="0"/>
          </a:xfrm>
          <a:prstGeom prst="line">
            <a:avLst/>
          </a:prstGeom>
          <a:ln w="3175" cmpd="sng">
            <a:solidFill>
              <a:srgbClr val="C2CFDC"/>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userDrawn="1"/>
        </p:nvSpPr>
        <p:spPr>
          <a:xfrm>
            <a:off x="6795635" y="307265"/>
            <a:ext cx="1582778" cy="338554"/>
          </a:xfrm>
          <a:prstGeom prst="rect">
            <a:avLst/>
          </a:prstGeom>
          <a:noFill/>
        </p:spPr>
        <p:txBody>
          <a:bodyPr wrap="square" rtlCol="0">
            <a:spAutoFit/>
          </a:bodyPr>
          <a:lstStyle/>
          <a:p>
            <a:pPr defTabSz="457200"/>
            <a:r>
              <a:rPr lang="en-US" sz="1600" i="1" dirty="0">
                <a:solidFill>
                  <a:prstClr val="white"/>
                </a:solidFill>
                <a:latin typeface="Calibri"/>
                <a:cs typeface="Calibri"/>
              </a:rPr>
              <a:t>A Story of Units</a:t>
            </a:r>
          </a:p>
        </p:txBody>
      </p:sp>
    </p:spTree>
    <p:extLst>
      <p:ext uri="{BB962C8B-B14F-4D97-AF65-F5344CB8AC3E}">
        <p14:creationId xmlns:p14="http://schemas.microsoft.com/office/powerpoint/2010/main" val="248007920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7" name="Title 1"/>
          <p:cNvSpPr>
            <a:spLocks noGrp="1"/>
          </p:cNvSpPr>
          <p:nvPr>
            <p:ph type="title"/>
          </p:nvPr>
        </p:nvSpPr>
        <p:spPr>
          <a:xfrm>
            <a:off x="457200" y="1089091"/>
            <a:ext cx="8229600" cy="824382"/>
          </a:xfrm>
        </p:spPr>
        <p:txBody>
          <a:bodyPr lIns="0" tIns="0" rIns="0" bIns="0" anchor="t">
            <a:noAutofit/>
          </a:bodyPr>
          <a:lstStyle>
            <a:lvl1pPr algn="l">
              <a:defRPr sz="3600" b="1">
                <a:solidFill>
                  <a:srgbClr val="7B083C"/>
                </a:solidFill>
                <a:latin typeface="Calibri"/>
                <a:cs typeface="Calibri"/>
              </a:defRPr>
            </a:lvl1pPr>
          </a:lstStyle>
          <a:p>
            <a:r>
              <a:rPr lang="en-US" dirty="0" smtClean="0"/>
              <a:t>Click to edit Master title style</a:t>
            </a:r>
            <a:endParaRPr lang="en-US" dirty="0"/>
          </a:p>
        </p:txBody>
      </p:sp>
      <p:sp>
        <p:nvSpPr>
          <p:cNvPr id="5" name="Slide Number Placeholder 5"/>
          <p:cNvSpPr>
            <a:spLocks noGrp="1"/>
          </p:cNvSpPr>
          <p:nvPr>
            <p:ph type="sldNum" sz="quarter" idx="10"/>
          </p:nvPr>
        </p:nvSpPr>
        <p:spPr>
          <a:xfrm>
            <a:off x="8434949" y="6115471"/>
            <a:ext cx="496903" cy="366713"/>
          </a:xfrm>
        </p:spPr>
        <p:txBody>
          <a:bodyPr wrap="square" numCol="1" anchorCtr="0" compatLnSpc="1">
            <a:prstTxWarp prst="textNoShape">
              <a:avLst/>
            </a:prstTxWarp>
          </a:bodyPr>
          <a:lstStyle>
            <a:lvl1pPr algn="ctr" fontAlgn="base">
              <a:spcBef>
                <a:spcPct val="0"/>
              </a:spcBef>
              <a:spcAft>
                <a:spcPct val="0"/>
              </a:spcAft>
              <a:defRPr sz="1000" b="1">
                <a:solidFill>
                  <a:srgbClr val="7B083C"/>
                </a:solidFill>
                <a:latin typeface="Calibri"/>
                <a:ea typeface="Arial" charset="0"/>
                <a:cs typeface="Calibri"/>
              </a:defRPr>
            </a:lvl1pPr>
          </a:lstStyle>
          <a:p>
            <a:pPr>
              <a:defRPr/>
            </a:pPr>
            <a:fld id="{6F00AB01-4170-4D6E-91C0-E0BCC4030175}" type="slidenum">
              <a:rPr lang="en-US" smtClean="0"/>
              <a:pPr>
                <a:defRPr/>
              </a:pPr>
              <a:t>‹#›</a:t>
            </a:fld>
            <a:endParaRPr lang="en-US" dirty="0"/>
          </a:p>
        </p:txBody>
      </p:sp>
      <p:pic>
        <p:nvPicPr>
          <p:cNvPr id="2" name="Picture 1"/>
          <p:cNvPicPr>
            <a:picLocks noChangeAspect="1"/>
          </p:cNvPicPr>
          <p:nvPr userDrawn="1"/>
        </p:nvPicPr>
        <p:blipFill>
          <a:blip r:embed="rId2"/>
          <a:stretch>
            <a:fillRect/>
          </a:stretch>
        </p:blipFill>
        <p:spPr>
          <a:xfrm>
            <a:off x="457200" y="6298828"/>
            <a:ext cx="279400" cy="241300"/>
          </a:xfrm>
          <a:prstGeom prst="rect">
            <a:avLst/>
          </a:prstGeom>
        </p:spPr>
      </p:pic>
      <p:pic>
        <p:nvPicPr>
          <p:cNvPr id="6" name="Picture 5"/>
          <p:cNvPicPr>
            <a:picLocks noChangeAspect="1"/>
          </p:cNvPicPr>
          <p:nvPr userDrawn="1"/>
        </p:nvPicPr>
        <p:blipFill>
          <a:blip r:embed="rId3"/>
          <a:stretch>
            <a:fillRect/>
          </a:stretch>
        </p:blipFill>
        <p:spPr>
          <a:xfrm>
            <a:off x="812893" y="6292509"/>
            <a:ext cx="762000" cy="254000"/>
          </a:xfrm>
          <a:prstGeom prst="rect">
            <a:avLst/>
          </a:prstGeom>
        </p:spPr>
      </p:pic>
      <p:sp>
        <p:nvSpPr>
          <p:cNvPr id="10" name="TextBox 9"/>
          <p:cNvSpPr txBox="1"/>
          <p:nvPr userDrawn="1"/>
        </p:nvSpPr>
        <p:spPr>
          <a:xfrm>
            <a:off x="457200" y="6628163"/>
            <a:ext cx="5522098" cy="92333"/>
          </a:xfrm>
          <a:prstGeom prst="rect">
            <a:avLst/>
          </a:prstGeom>
          <a:noFill/>
        </p:spPr>
        <p:txBody>
          <a:bodyPr wrap="square" lIns="0" tIns="0" rIns="0" bIns="0" rtlCol="0">
            <a:spAutoFit/>
          </a:bodyPr>
          <a:lstStyle/>
          <a:p>
            <a:pPr defTabSz="457200"/>
            <a:r>
              <a:rPr lang="en-US" sz="600" dirty="0">
                <a:solidFill>
                  <a:prstClr val="white">
                    <a:lumMod val="50000"/>
                  </a:prstClr>
                </a:solidFill>
                <a:latin typeface="Calibri"/>
                <a:cs typeface="Calibri"/>
              </a:rPr>
              <a:t>© 2012 Common Core, Inc. All rights reserved. </a:t>
            </a:r>
            <a:r>
              <a:rPr lang="en-US" sz="600" b="1" dirty="0">
                <a:solidFill>
                  <a:prstClr val="white">
                    <a:lumMod val="50000"/>
                  </a:prstClr>
                </a:solidFill>
                <a:latin typeface="Calibri"/>
                <a:cs typeface="Calibri"/>
              </a:rPr>
              <a:t>commoncore.org</a:t>
            </a:r>
          </a:p>
        </p:txBody>
      </p:sp>
      <p:cxnSp>
        <p:nvCxnSpPr>
          <p:cNvPr id="12" name="Straight Connector 11"/>
          <p:cNvCxnSpPr/>
          <p:nvPr userDrawn="1"/>
        </p:nvCxnSpPr>
        <p:spPr>
          <a:xfrm>
            <a:off x="457200" y="6160595"/>
            <a:ext cx="7848121" cy="0"/>
          </a:xfrm>
          <a:prstGeom prst="line">
            <a:avLst/>
          </a:prstGeom>
          <a:ln w="571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8561315" y="6413332"/>
            <a:ext cx="252728" cy="0"/>
          </a:xfrm>
          <a:prstGeom prst="line">
            <a:avLst/>
          </a:prstGeom>
          <a:ln w="6350" cmpd="sng">
            <a:solidFill>
              <a:srgbClr val="B4695A"/>
            </a:solidFill>
          </a:ln>
          <a:effectLst/>
        </p:spPr>
        <p:style>
          <a:lnRef idx="2">
            <a:schemeClr val="accent1"/>
          </a:lnRef>
          <a:fillRef idx="0">
            <a:schemeClr val="accent1"/>
          </a:fillRef>
          <a:effectRef idx="1">
            <a:schemeClr val="accent1"/>
          </a:effectRef>
          <a:fontRef idx="minor">
            <a:schemeClr val="tx1"/>
          </a:fontRef>
        </p:style>
      </p:cxnSp>
      <p:pic>
        <p:nvPicPr>
          <p:cNvPr id="18" name="Picture 17" descr="engageny_logo_bw.jpg"/>
          <p:cNvPicPr>
            <a:picLocks noChangeAspect="1"/>
          </p:cNvPicPr>
          <p:nvPr userDrawn="1"/>
        </p:nvPicPr>
        <p:blipFill>
          <a:blip r:embed="rId4" cstate="print">
            <a:alphaModFix amt="48000"/>
            <a:extLst>
              <a:ext uri="{28A0092B-C50C-407E-A947-70E740481C1C}">
                <a14:useLocalDpi xmlns:a14="http://schemas.microsoft.com/office/drawing/2010/main" val="0"/>
              </a:ext>
            </a:extLst>
          </a:blip>
          <a:stretch>
            <a:fillRect/>
          </a:stretch>
        </p:blipFill>
        <p:spPr>
          <a:xfrm>
            <a:off x="7219093" y="6274470"/>
            <a:ext cx="1099054" cy="302472"/>
          </a:xfrm>
          <a:prstGeom prst="rect">
            <a:avLst/>
          </a:prstGeom>
        </p:spPr>
      </p:pic>
      <p:sp>
        <p:nvSpPr>
          <p:cNvPr id="20" name="Round Same Side Corner Rectangle 19"/>
          <p:cNvSpPr/>
          <p:nvPr userDrawn="1"/>
        </p:nvSpPr>
        <p:spPr>
          <a:xfrm>
            <a:off x="457200" y="309164"/>
            <a:ext cx="7848121" cy="369632"/>
          </a:xfrm>
          <a:prstGeom prst="round2SameRect">
            <a:avLst/>
          </a:prstGeom>
          <a:solidFill>
            <a:srgbClr val="0A668B">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3" name="Text Placeholder 2"/>
          <p:cNvSpPr>
            <a:spLocks noGrp="1"/>
          </p:cNvSpPr>
          <p:nvPr>
            <p:ph idx="1" hasCustomPrompt="1"/>
          </p:nvPr>
        </p:nvSpPr>
        <p:spPr bwMode="auto">
          <a:xfrm>
            <a:off x="457200" y="1913474"/>
            <a:ext cx="8229600" cy="4019126"/>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a:defRPr sz="2800">
                <a:latin typeface="Calibri"/>
                <a:cs typeface="Calibri"/>
              </a:defRPr>
            </a:lvl1pPr>
            <a:lvl2pPr>
              <a:defRPr sz="2400">
                <a:latin typeface="Calibri"/>
                <a:cs typeface="Calibri"/>
              </a:defRPr>
            </a:lvl2pPr>
            <a:lvl3pPr>
              <a:defRPr sz="2000">
                <a:latin typeface="Calibri"/>
                <a:cs typeface="Calibri"/>
              </a:defRPr>
            </a:lvl3pPr>
            <a:lvl4pPr>
              <a:defRPr sz="1800">
                <a:solidFill>
                  <a:srgbClr val="7B083C"/>
                </a:solidFill>
                <a:latin typeface="Calibri"/>
                <a:cs typeface="Calibri"/>
              </a:defRPr>
            </a:lvl4pPr>
            <a:lvl5pPr>
              <a:defRPr>
                <a:latin typeface="Calibri"/>
                <a:cs typeface="Calibr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3" name="TextBox 12"/>
          <p:cNvSpPr txBox="1"/>
          <p:nvPr userDrawn="1"/>
        </p:nvSpPr>
        <p:spPr>
          <a:xfrm>
            <a:off x="507917" y="328903"/>
            <a:ext cx="5305715" cy="307777"/>
          </a:xfrm>
          <a:prstGeom prst="rect">
            <a:avLst/>
          </a:prstGeom>
          <a:noFill/>
        </p:spPr>
        <p:txBody>
          <a:bodyPr wrap="square" rtlCol="0">
            <a:spAutoFit/>
          </a:bodyPr>
          <a:lstStyle/>
          <a:p>
            <a:pPr defTabSz="457200"/>
            <a:r>
              <a:rPr lang="en-US" sz="1400" b="1" spc="100" dirty="0">
                <a:solidFill>
                  <a:srgbClr val="0A668B">
                    <a:alpha val="42000"/>
                  </a:srgbClr>
                </a:solidFill>
                <a:latin typeface="Calibri"/>
                <a:cs typeface="Calibri"/>
              </a:rPr>
              <a:t>NYS COMMON CORE MATHEMATICS CURRICULUM</a:t>
            </a:r>
          </a:p>
        </p:txBody>
      </p:sp>
      <p:cxnSp>
        <p:nvCxnSpPr>
          <p:cNvPr id="19" name="Straight Connector 18"/>
          <p:cNvCxnSpPr/>
          <p:nvPr userDrawn="1"/>
        </p:nvCxnSpPr>
        <p:spPr>
          <a:xfrm>
            <a:off x="457200" y="720576"/>
            <a:ext cx="7848121" cy="0"/>
          </a:xfrm>
          <a:prstGeom prst="line">
            <a:avLst/>
          </a:prstGeom>
          <a:ln w="3175" cmpd="sng">
            <a:solidFill>
              <a:srgbClr val="C2CFDC"/>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userDrawn="1"/>
        </p:nvSpPr>
        <p:spPr>
          <a:xfrm>
            <a:off x="6795635" y="307265"/>
            <a:ext cx="1582778" cy="338554"/>
          </a:xfrm>
          <a:prstGeom prst="rect">
            <a:avLst/>
          </a:prstGeom>
          <a:noFill/>
        </p:spPr>
        <p:txBody>
          <a:bodyPr wrap="square" rtlCol="0">
            <a:spAutoFit/>
          </a:bodyPr>
          <a:lstStyle/>
          <a:p>
            <a:pPr defTabSz="457200"/>
            <a:r>
              <a:rPr lang="en-US" sz="1600" i="1" dirty="0">
                <a:solidFill>
                  <a:prstClr val="white"/>
                </a:solidFill>
                <a:latin typeface="Calibri"/>
                <a:cs typeface="Calibri"/>
              </a:rPr>
              <a:t>A Story of Units</a:t>
            </a:r>
          </a:p>
        </p:txBody>
      </p:sp>
    </p:spTree>
    <p:extLst>
      <p:ext uri="{BB962C8B-B14F-4D97-AF65-F5344CB8AC3E}">
        <p14:creationId xmlns:p14="http://schemas.microsoft.com/office/powerpoint/2010/main" val="303818962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7" name="Title 1"/>
          <p:cNvSpPr>
            <a:spLocks noGrp="1"/>
          </p:cNvSpPr>
          <p:nvPr>
            <p:ph type="title"/>
          </p:nvPr>
        </p:nvSpPr>
        <p:spPr>
          <a:xfrm>
            <a:off x="457200" y="1089091"/>
            <a:ext cx="8229600" cy="824382"/>
          </a:xfrm>
        </p:spPr>
        <p:txBody>
          <a:bodyPr lIns="0" tIns="0" rIns="0" bIns="0" anchor="t">
            <a:noAutofit/>
          </a:bodyPr>
          <a:lstStyle>
            <a:lvl1pPr algn="l">
              <a:defRPr sz="3600" b="1">
                <a:solidFill>
                  <a:srgbClr val="7B083C"/>
                </a:solidFill>
                <a:latin typeface="Calibri"/>
                <a:cs typeface="Calibri"/>
              </a:defRPr>
            </a:lvl1pPr>
          </a:lstStyle>
          <a:p>
            <a:r>
              <a:rPr lang="en-US" dirty="0" smtClean="0"/>
              <a:t>Click to edit Master title style</a:t>
            </a:r>
            <a:endParaRPr lang="en-US" dirty="0"/>
          </a:p>
        </p:txBody>
      </p:sp>
      <p:sp>
        <p:nvSpPr>
          <p:cNvPr id="5" name="Slide Number Placeholder 5"/>
          <p:cNvSpPr>
            <a:spLocks noGrp="1"/>
          </p:cNvSpPr>
          <p:nvPr>
            <p:ph type="sldNum" sz="quarter" idx="10"/>
          </p:nvPr>
        </p:nvSpPr>
        <p:spPr>
          <a:xfrm>
            <a:off x="8434949" y="6115471"/>
            <a:ext cx="496903" cy="366713"/>
          </a:xfrm>
        </p:spPr>
        <p:txBody>
          <a:bodyPr wrap="square" numCol="1" anchorCtr="0" compatLnSpc="1">
            <a:prstTxWarp prst="textNoShape">
              <a:avLst/>
            </a:prstTxWarp>
          </a:bodyPr>
          <a:lstStyle>
            <a:lvl1pPr algn="ctr" fontAlgn="base">
              <a:spcBef>
                <a:spcPct val="0"/>
              </a:spcBef>
              <a:spcAft>
                <a:spcPct val="0"/>
              </a:spcAft>
              <a:defRPr sz="1000" b="1">
                <a:solidFill>
                  <a:srgbClr val="7B083C"/>
                </a:solidFill>
                <a:latin typeface="Calibri"/>
                <a:ea typeface="Arial" charset="0"/>
                <a:cs typeface="Calibri"/>
              </a:defRPr>
            </a:lvl1pPr>
          </a:lstStyle>
          <a:p>
            <a:pPr>
              <a:defRPr/>
            </a:pPr>
            <a:fld id="{6F00AB01-4170-4D6E-91C0-E0BCC4030175}" type="slidenum">
              <a:rPr lang="en-US" smtClean="0"/>
              <a:pPr>
                <a:defRPr/>
              </a:pPr>
              <a:t>‹#›</a:t>
            </a:fld>
            <a:endParaRPr lang="en-US" dirty="0"/>
          </a:p>
        </p:txBody>
      </p:sp>
      <p:pic>
        <p:nvPicPr>
          <p:cNvPr id="2" name="Picture 1"/>
          <p:cNvPicPr>
            <a:picLocks noChangeAspect="1"/>
          </p:cNvPicPr>
          <p:nvPr userDrawn="1"/>
        </p:nvPicPr>
        <p:blipFill>
          <a:blip r:embed="rId2"/>
          <a:stretch>
            <a:fillRect/>
          </a:stretch>
        </p:blipFill>
        <p:spPr>
          <a:xfrm>
            <a:off x="457200" y="6298828"/>
            <a:ext cx="279400" cy="241300"/>
          </a:xfrm>
          <a:prstGeom prst="rect">
            <a:avLst/>
          </a:prstGeom>
        </p:spPr>
      </p:pic>
      <p:pic>
        <p:nvPicPr>
          <p:cNvPr id="6" name="Picture 5"/>
          <p:cNvPicPr>
            <a:picLocks noChangeAspect="1"/>
          </p:cNvPicPr>
          <p:nvPr userDrawn="1"/>
        </p:nvPicPr>
        <p:blipFill>
          <a:blip r:embed="rId3"/>
          <a:stretch>
            <a:fillRect/>
          </a:stretch>
        </p:blipFill>
        <p:spPr>
          <a:xfrm>
            <a:off x="812893" y="6292509"/>
            <a:ext cx="762000" cy="254000"/>
          </a:xfrm>
          <a:prstGeom prst="rect">
            <a:avLst/>
          </a:prstGeom>
        </p:spPr>
      </p:pic>
      <p:sp>
        <p:nvSpPr>
          <p:cNvPr id="10" name="TextBox 9"/>
          <p:cNvSpPr txBox="1"/>
          <p:nvPr userDrawn="1"/>
        </p:nvSpPr>
        <p:spPr>
          <a:xfrm>
            <a:off x="457200" y="6628163"/>
            <a:ext cx="5522098" cy="92333"/>
          </a:xfrm>
          <a:prstGeom prst="rect">
            <a:avLst/>
          </a:prstGeom>
          <a:noFill/>
        </p:spPr>
        <p:txBody>
          <a:bodyPr wrap="square" lIns="0" tIns="0" rIns="0" bIns="0" rtlCol="0">
            <a:spAutoFit/>
          </a:bodyPr>
          <a:lstStyle/>
          <a:p>
            <a:pPr defTabSz="457200"/>
            <a:r>
              <a:rPr lang="en-US" sz="600" dirty="0">
                <a:solidFill>
                  <a:prstClr val="white">
                    <a:lumMod val="50000"/>
                  </a:prstClr>
                </a:solidFill>
                <a:latin typeface="Calibri"/>
                <a:cs typeface="Calibri"/>
              </a:rPr>
              <a:t>© 2012 Common Core, Inc. All rights reserved. </a:t>
            </a:r>
            <a:r>
              <a:rPr lang="en-US" sz="600" b="1" dirty="0">
                <a:solidFill>
                  <a:prstClr val="white">
                    <a:lumMod val="50000"/>
                  </a:prstClr>
                </a:solidFill>
                <a:latin typeface="Calibri"/>
                <a:cs typeface="Calibri"/>
              </a:rPr>
              <a:t>commoncore.org</a:t>
            </a:r>
          </a:p>
        </p:txBody>
      </p:sp>
      <p:cxnSp>
        <p:nvCxnSpPr>
          <p:cNvPr id="12" name="Straight Connector 11"/>
          <p:cNvCxnSpPr/>
          <p:nvPr userDrawn="1"/>
        </p:nvCxnSpPr>
        <p:spPr>
          <a:xfrm>
            <a:off x="457200" y="6160595"/>
            <a:ext cx="7848121" cy="0"/>
          </a:xfrm>
          <a:prstGeom prst="line">
            <a:avLst/>
          </a:prstGeom>
          <a:ln w="571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8561315" y="6413332"/>
            <a:ext cx="252728" cy="0"/>
          </a:xfrm>
          <a:prstGeom prst="line">
            <a:avLst/>
          </a:prstGeom>
          <a:ln w="6350" cmpd="sng">
            <a:solidFill>
              <a:srgbClr val="B4695A"/>
            </a:solidFill>
          </a:ln>
          <a:effectLst/>
        </p:spPr>
        <p:style>
          <a:lnRef idx="2">
            <a:schemeClr val="accent1"/>
          </a:lnRef>
          <a:fillRef idx="0">
            <a:schemeClr val="accent1"/>
          </a:fillRef>
          <a:effectRef idx="1">
            <a:schemeClr val="accent1"/>
          </a:effectRef>
          <a:fontRef idx="minor">
            <a:schemeClr val="tx1"/>
          </a:fontRef>
        </p:style>
      </p:cxnSp>
      <p:pic>
        <p:nvPicPr>
          <p:cNvPr id="18" name="Picture 17" descr="engageny_logo_bw.jpg"/>
          <p:cNvPicPr>
            <a:picLocks noChangeAspect="1"/>
          </p:cNvPicPr>
          <p:nvPr userDrawn="1"/>
        </p:nvPicPr>
        <p:blipFill>
          <a:blip r:embed="rId4" cstate="print">
            <a:alphaModFix amt="48000"/>
            <a:extLst>
              <a:ext uri="{28A0092B-C50C-407E-A947-70E740481C1C}">
                <a14:useLocalDpi xmlns:a14="http://schemas.microsoft.com/office/drawing/2010/main" val="0"/>
              </a:ext>
            </a:extLst>
          </a:blip>
          <a:stretch>
            <a:fillRect/>
          </a:stretch>
        </p:blipFill>
        <p:spPr>
          <a:xfrm>
            <a:off x="7219093" y="6274470"/>
            <a:ext cx="1099054" cy="302472"/>
          </a:xfrm>
          <a:prstGeom prst="rect">
            <a:avLst/>
          </a:prstGeom>
        </p:spPr>
      </p:pic>
      <p:sp>
        <p:nvSpPr>
          <p:cNvPr id="20" name="Round Same Side Corner Rectangle 19"/>
          <p:cNvSpPr/>
          <p:nvPr userDrawn="1"/>
        </p:nvSpPr>
        <p:spPr>
          <a:xfrm>
            <a:off x="457200" y="309164"/>
            <a:ext cx="7848121" cy="369632"/>
          </a:xfrm>
          <a:prstGeom prst="round2SameRect">
            <a:avLst/>
          </a:prstGeom>
          <a:solidFill>
            <a:srgbClr val="0A668B">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3" name="Text Placeholder 2"/>
          <p:cNvSpPr>
            <a:spLocks noGrp="1"/>
          </p:cNvSpPr>
          <p:nvPr>
            <p:ph idx="1" hasCustomPrompt="1"/>
          </p:nvPr>
        </p:nvSpPr>
        <p:spPr bwMode="auto">
          <a:xfrm>
            <a:off x="457200" y="1913474"/>
            <a:ext cx="8229600" cy="4019126"/>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a:defRPr sz="2800">
                <a:latin typeface="Calibri"/>
                <a:cs typeface="Calibri"/>
              </a:defRPr>
            </a:lvl1pPr>
            <a:lvl2pPr>
              <a:defRPr sz="2400">
                <a:latin typeface="Calibri"/>
                <a:cs typeface="Calibri"/>
              </a:defRPr>
            </a:lvl2pPr>
            <a:lvl3pPr>
              <a:defRPr sz="2000">
                <a:latin typeface="Calibri"/>
                <a:cs typeface="Calibri"/>
              </a:defRPr>
            </a:lvl3pPr>
            <a:lvl4pPr>
              <a:defRPr sz="1800">
                <a:solidFill>
                  <a:srgbClr val="7B083C"/>
                </a:solidFill>
                <a:latin typeface="Calibri"/>
                <a:cs typeface="Calibri"/>
              </a:defRPr>
            </a:lvl4pPr>
            <a:lvl5pPr>
              <a:defRPr>
                <a:latin typeface="Calibri"/>
                <a:cs typeface="Calibr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3" name="TextBox 12"/>
          <p:cNvSpPr txBox="1"/>
          <p:nvPr userDrawn="1"/>
        </p:nvSpPr>
        <p:spPr>
          <a:xfrm>
            <a:off x="507917" y="328903"/>
            <a:ext cx="5305715" cy="307777"/>
          </a:xfrm>
          <a:prstGeom prst="rect">
            <a:avLst/>
          </a:prstGeom>
          <a:noFill/>
        </p:spPr>
        <p:txBody>
          <a:bodyPr wrap="square" rtlCol="0">
            <a:spAutoFit/>
          </a:bodyPr>
          <a:lstStyle/>
          <a:p>
            <a:pPr defTabSz="457200"/>
            <a:r>
              <a:rPr lang="en-US" sz="1400" b="1" spc="100" dirty="0">
                <a:solidFill>
                  <a:srgbClr val="0A668B">
                    <a:alpha val="42000"/>
                  </a:srgbClr>
                </a:solidFill>
                <a:latin typeface="Calibri"/>
                <a:cs typeface="Calibri"/>
              </a:rPr>
              <a:t>NYS COMMON CORE MATHEMATICS CURRICULUM</a:t>
            </a:r>
          </a:p>
        </p:txBody>
      </p:sp>
      <p:cxnSp>
        <p:nvCxnSpPr>
          <p:cNvPr id="19" name="Straight Connector 18"/>
          <p:cNvCxnSpPr/>
          <p:nvPr userDrawn="1"/>
        </p:nvCxnSpPr>
        <p:spPr>
          <a:xfrm>
            <a:off x="457200" y="720576"/>
            <a:ext cx="7848121" cy="0"/>
          </a:xfrm>
          <a:prstGeom prst="line">
            <a:avLst/>
          </a:prstGeom>
          <a:ln w="3175" cmpd="sng">
            <a:solidFill>
              <a:srgbClr val="C2CFDC"/>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userDrawn="1"/>
        </p:nvSpPr>
        <p:spPr>
          <a:xfrm>
            <a:off x="6795635" y="307265"/>
            <a:ext cx="1582778" cy="338554"/>
          </a:xfrm>
          <a:prstGeom prst="rect">
            <a:avLst/>
          </a:prstGeom>
          <a:noFill/>
        </p:spPr>
        <p:txBody>
          <a:bodyPr wrap="square" rtlCol="0">
            <a:spAutoFit/>
          </a:bodyPr>
          <a:lstStyle/>
          <a:p>
            <a:pPr defTabSz="457200"/>
            <a:r>
              <a:rPr lang="en-US" sz="1600" i="1" dirty="0">
                <a:solidFill>
                  <a:prstClr val="white"/>
                </a:solidFill>
                <a:latin typeface="Calibri"/>
                <a:cs typeface="Calibri"/>
              </a:rPr>
              <a:t>A Story of Units</a:t>
            </a:r>
          </a:p>
        </p:txBody>
      </p:sp>
    </p:spTree>
    <p:extLst>
      <p:ext uri="{BB962C8B-B14F-4D97-AF65-F5344CB8AC3E}">
        <p14:creationId xmlns:p14="http://schemas.microsoft.com/office/powerpoint/2010/main" val="328158538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CAE8D4-0DC9-9C48-BD5E-5EF98314EBF6}" type="datetimeFigureOut">
              <a:rPr lang="en-US" smtClean="0">
                <a:solidFill>
                  <a:srgbClr val="073E87"/>
                </a:solidFill>
              </a:rPr>
              <a:pPr/>
              <a:t>1/29/17</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FB21F032-1247-5C42-99D1-4C778C7F9598}" type="slidenum">
              <a:rPr lang="en-US" smtClean="0">
                <a:solidFill>
                  <a:srgbClr val="073E87"/>
                </a:solidFill>
              </a:rPr>
              <a:pPr/>
              <a:t>‹#›</a:t>
            </a:fld>
            <a:endParaRPr lang="en-US">
              <a:solidFill>
                <a:srgbClr val="073E87"/>
              </a:solidFill>
            </a:endParaRPr>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453380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7" name="Title 1"/>
          <p:cNvSpPr>
            <a:spLocks noGrp="1"/>
          </p:cNvSpPr>
          <p:nvPr>
            <p:ph type="title"/>
          </p:nvPr>
        </p:nvSpPr>
        <p:spPr>
          <a:xfrm>
            <a:off x="457200" y="1089091"/>
            <a:ext cx="8229600" cy="824382"/>
          </a:xfrm>
        </p:spPr>
        <p:txBody>
          <a:bodyPr lIns="0" tIns="0" rIns="0" bIns="0" anchor="t">
            <a:noAutofit/>
          </a:bodyPr>
          <a:lstStyle>
            <a:lvl1pPr algn="l">
              <a:defRPr sz="3600" b="1">
                <a:solidFill>
                  <a:srgbClr val="7B083C"/>
                </a:solidFill>
                <a:latin typeface="Calibri"/>
                <a:cs typeface="Calibri"/>
              </a:defRPr>
            </a:lvl1pPr>
          </a:lstStyle>
          <a:p>
            <a:r>
              <a:rPr lang="en-US" dirty="0" smtClean="0"/>
              <a:t>Click to edit Master title style</a:t>
            </a:r>
            <a:endParaRPr lang="en-US" dirty="0"/>
          </a:p>
        </p:txBody>
      </p:sp>
      <p:sp>
        <p:nvSpPr>
          <p:cNvPr id="5" name="Slide Number Placeholder 5"/>
          <p:cNvSpPr>
            <a:spLocks noGrp="1"/>
          </p:cNvSpPr>
          <p:nvPr>
            <p:ph type="sldNum" sz="quarter" idx="10"/>
          </p:nvPr>
        </p:nvSpPr>
        <p:spPr>
          <a:xfrm>
            <a:off x="8434949" y="6115471"/>
            <a:ext cx="496903" cy="366713"/>
          </a:xfrm>
        </p:spPr>
        <p:txBody>
          <a:bodyPr wrap="square" numCol="1" anchorCtr="0" compatLnSpc="1">
            <a:prstTxWarp prst="textNoShape">
              <a:avLst/>
            </a:prstTxWarp>
          </a:bodyPr>
          <a:lstStyle>
            <a:lvl1pPr algn="ctr" fontAlgn="base">
              <a:spcBef>
                <a:spcPct val="0"/>
              </a:spcBef>
              <a:spcAft>
                <a:spcPct val="0"/>
              </a:spcAft>
              <a:defRPr sz="1000" b="1">
                <a:solidFill>
                  <a:srgbClr val="7B083C"/>
                </a:solidFill>
                <a:latin typeface="Calibri"/>
                <a:ea typeface="Arial" charset="0"/>
                <a:cs typeface="Calibri"/>
              </a:defRPr>
            </a:lvl1pPr>
          </a:lstStyle>
          <a:p>
            <a:pPr>
              <a:defRPr/>
            </a:pPr>
            <a:fld id="{6F00AB01-4170-4D6E-91C0-E0BCC4030175}" type="slidenum">
              <a:rPr lang="en-US" smtClean="0"/>
              <a:pPr>
                <a:defRPr/>
              </a:pPr>
              <a:t>‹#›</a:t>
            </a:fld>
            <a:endParaRPr lang="en-US" dirty="0"/>
          </a:p>
        </p:txBody>
      </p:sp>
      <p:pic>
        <p:nvPicPr>
          <p:cNvPr id="2" name="Picture 1"/>
          <p:cNvPicPr>
            <a:picLocks noChangeAspect="1"/>
          </p:cNvPicPr>
          <p:nvPr userDrawn="1"/>
        </p:nvPicPr>
        <p:blipFill>
          <a:blip r:embed="rId2"/>
          <a:stretch>
            <a:fillRect/>
          </a:stretch>
        </p:blipFill>
        <p:spPr>
          <a:xfrm>
            <a:off x="457200" y="6298828"/>
            <a:ext cx="279400" cy="241300"/>
          </a:xfrm>
          <a:prstGeom prst="rect">
            <a:avLst/>
          </a:prstGeom>
        </p:spPr>
      </p:pic>
      <p:pic>
        <p:nvPicPr>
          <p:cNvPr id="6" name="Picture 5"/>
          <p:cNvPicPr>
            <a:picLocks noChangeAspect="1"/>
          </p:cNvPicPr>
          <p:nvPr userDrawn="1"/>
        </p:nvPicPr>
        <p:blipFill>
          <a:blip r:embed="rId3"/>
          <a:stretch>
            <a:fillRect/>
          </a:stretch>
        </p:blipFill>
        <p:spPr>
          <a:xfrm>
            <a:off x="812893" y="6292509"/>
            <a:ext cx="762000" cy="254000"/>
          </a:xfrm>
          <a:prstGeom prst="rect">
            <a:avLst/>
          </a:prstGeom>
        </p:spPr>
      </p:pic>
      <p:sp>
        <p:nvSpPr>
          <p:cNvPr id="10" name="TextBox 9"/>
          <p:cNvSpPr txBox="1"/>
          <p:nvPr userDrawn="1"/>
        </p:nvSpPr>
        <p:spPr>
          <a:xfrm>
            <a:off x="457200" y="6628163"/>
            <a:ext cx="5522098" cy="92333"/>
          </a:xfrm>
          <a:prstGeom prst="rect">
            <a:avLst/>
          </a:prstGeom>
          <a:noFill/>
        </p:spPr>
        <p:txBody>
          <a:bodyPr wrap="square" lIns="0" tIns="0" rIns="0" bIns="0" rtlCol="0">
            <a:spAutoFit/>
          </a:bodyPr>
          <a:lstStyle/>
          <a:p>
            <a:pPr defTabSz="457200"/>
            <a:r>
              <a:rPr lang="en-US" sz="600" dirty="0">
                <a:solidFill>
                  <a:prstClr val="white">
                    <a:lumMod val="50000"/>
                  </a:prstClr>
                </a:solidFill>
                <a:latin typeface="Calibri"/>
                <a:cs typeface="Calibri"/>
              </a:rPr>
              <a:t>© 2012 Common Core, Inc. All rights reserved. </a:t>
            </a:r>
            <a:r>
              <a:rPr lang="en-US" sz="600" b="1" dirty="0">
                <a:solidFill>
                  <a:prstClr val="white">
                    <a:lumMod val="50000"/>
                  </a:prstClr>
                </a:solidFill>
                <a:latin typeface="Calibri"/>
                <a:cs typeface="Calibri"/>
              </a:rPr>
              <a:t>commoncore.org</a:t>
            </a:r>
          </a:p>
        </p:txBody>
      </p:sp>
      <p:cxnSp>
        <p:nvCxnSpPr>
          <p:cNvPr id="12" name="Straight Connector 11"/>
          <p:cNvCxnSpPr/>
          <p:nvPr userDrawn="1"/>
        </p:nvCxnSpPr>
        <p:spPr>
          <a:xfrm>
            <a:off x="457200" y="6160595"/>
            <a:ext cx="7848121" cy="0"/>
          </a:xfrm>
          <a:prstGeom prst="line">
            <a:avLst/>
          </a:prstGeom>
          <a:ln w="571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8561315" y="6413332"/>
            <a:ext cx="252728" cy="0"/>
          </a:xfrm>
          <a:prstGeom prst="line">
            <a:avLst/>
          </a:prstGeom>
          <a:ln w="6350" cmpd="sng">
            <a:solidFill>
              <a:srgbClr val="B4695A"/>
            </a:solidFill>
          </a:ln>
          <a:effectLst/>
        </p:spPr>
        <p:style>
          <a:lnRef idx="2">
            <a:schemeClr val="accent1"/>
          </a:lnRef>
          <a:fillRef idx="0">
            <a:schemeClr val="accent1"/>
          </a:fillRef>
          <a:effectRef idx="1">
            <a:schemeClr val="accent1"/>
          </a:effectRef>
          <a:fontRef idx="minor">
            <a:schemeClr val="tx1"/>
          </a:fontRef>
        </p:style>
      </p:cxnSp>
      <p:pic>
        <p:nvPicPr>
          <p:cNvPr id="18" name="Picture 17" descr="engageny_logo_bw.jpg"/>
          <p:cNvPicPr>
            <a:picLocks noChangeAspect="1"/>
          </p:cNvPicPr>
          <p:nvPr userDrawn="1"/>
        </p:nvPicPr>
        <p:blipFill>
          <a:blip r:embed="rId4" cstate="print">
            <a:alphaModFix amt="48000"/>
            <a:extLst>
              <a:ext uri="{28A0092B-C50C-407E-A947-70E740481C1C}">
                <a14:useLocalDpi xmlns:a14="http://schemas.microsoft.com/office/drawing/2010/main" val="0"/>
              </a:ext>
            </a:extLst>
          </a:blip>
          <a:stretch>
            <a:fillRect/>
          </a:stretch>
        </p:blipFill>
        <p:spPr>
          <a:xfrm>
            <a:off x="7219093" y="6274470"/>
            <a:ext cx="1099054" cy="302472"/>
          </a:xfrm>
          <a:prstGeom prst="rect">
            <a:avLst/>
          </a:prstGeom>
        </p:spPr>
      </p:pic>
      <p:sp>
        <p:nvSpPr>
          <p:cNvPr id="20" name="Round Same Side Corner Rectangle 19"/>
          <p:cNvSpPr/>
          <p:nvPr userDrawn="1"/>
        </p:nvSpPr>
        <p:spPr>
          <a:xfrm>
            <a:off x="457200" y="309164"/>
            <a:ext cx="7848121" cy="369632"/>
          </a:xfrm>
          <a:prstGeom prst="round2SameRect">
            <a:avLst/>
          </a:prstGeom>
          <a:solidFill>
            <a:srgbClr val="0A668B">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3" name="Text Placeholder 2"/>
          <p:cNvSpPr>
            <a:spLocks noGrp="1"/>
          </p:cNvSpPr>
          <p:nvPr>
            <p:ph idx="1" hasCustomPrompt="1"/>
          </p:nvPr>
        </p:nvSpPr>
        <p:spPr bwMode="auto">
          <a:xfrm>
            <a:off x="457200" y="1913474"/>
            <a:ext cx="8229600" cy="4019126"/>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a:defRPr sz="2800">
                <a:latin typeface="Calibri"/>
                <a:cs typeface="Calibri"/>
              </a:defRPr>
            </a:lvl1pPr>
            <a:lvl2pPr>
              <a:defRPr sz="2400">
                <a:latin typeface="Calibri"/>
                <a:cs typeface="Calibri"/>
              </a:defRPr>
            </a:lvl2pPr>
            <a:lvl3pPr>
              <a:defRPr sz="2000">
                <a:latin typeface="Calibri"/>
                <a:cs typeface="Calibri"/>
              </a:defRPr>
            </a:lvl3pPr>
            <a:lvl4pPr>
              <a:defRPr sz="1800">
                <a:solidFill>
                  <a:srgbClr val="7B083C"/>
                </a:solidFill>
                <a:latin typeface="Calibri"/>
                <a:cs typeface="Calibri"/>
              </a:defRPr>
            </a:lvl4pPr>
            <a:lvl5pPr>
              <a:defRPr>
                <a:latin typeface="Calibri"/>
                <a:cs typeface="Calibr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3" name="TextBox 12"/>
          <p:cNvSpPr txBox="1"/>
          <p:nvPr userDrawn="1"/>
        </p:nvSpPr>
        <p:spPr>
          <a:xfrm>
            <a:off x="507917" y="328903"/>
            <a:ext cx="5305715" cy="307777"/>
          </a:xfrm>
          <a:prstGeom prst="rect">
            <a:avLst/>
          </a:prstGeom>
          <a:noFill/>
        </p:spPr>
        <p:txBody>
          <a:bodyPr wrap="square" rtlCol="0">
            <a:spAutoFit/>
          </a:bodyPr>
          <a:lstStyle/>
          <a:p>
            <a:pPr defTabSz="457200"/>
            <a:r>
              <a:rPr lang="en-US" sz="1400" b="1" spc="100" dirty="0">
                <a:solidFill>
                  <a:srgbClr val="0A668B">
                    <a:alpha val="42000"/>
                  </a:srgbClr>
                </a:solidFill>
                <a:latin typeface="Calibri"/>
                <a:cs typeface="Calibri"/>
              </a:rPr>
              <a:t>NYS COMMON CORE MATHEMATICS CURRICULUM</a:t>
            </a:r>
          </a:p>
        </p:txBody>
      </p:sp>
      <p:cxnSp>
        <p:nvCxnSpPr>
          <p:cNvPr id="19" name="Straight Connector 18"/>
          <p:cNvCxnSpPr/>
          <p:nvPr userDrawn="1"/>
        </p:nvCxnSpPr>
        <p:spPr>
          <a:xfrm>
            <a:off x="457200" y="720576"/>
            <a:ext cx="7848121" cy="0"/>
          </a:xfrm>
          <a:prstGeom prst="line">
            <a:avLst/>
          </a:prstGeom>
          <a:ln w="3175" cmpd="sng">
            <a:solidFill>
              <a:srgbClr val="C2CFDC"/>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userDrawn="1"/>
        </p:nvSpPr>
        <p:spPr>
          <a:xfrm>
            <a:off x="6795635" y="307265"/>
            <a:ext cx="1582778" cy="338554"/>
          </a:xfrm>
          <a:prstGeom prst="rect">
            <a:avLst/>
          </a:prstGeom>
          <a:noFill/>
        </p:spPr>
        <p:txBody>
          <a:bodyPr wrap="square" rtlCol="0">
            <a:spAutoFit/>
          </a:bodyPr>
          <a:lstStyle/>
          <a:p>
            <a:pPr defTabSz="457200"/>
            <a:r>
              <a:rPr lang="en-US" sz="1600" i="1" dirty="0">
                <a:solidFill>
                  <a:prstClr val="white"/>
                </a:solidFill>
                <a:latin typeface="Calibri"/>
                <a:cs typeface="Calibri"/>
              </a:rPr>
              <a:t>A Story of Units</a:t>
            </a:r>
          </a:p>
        </p:txBody>
      </p:sp>
    </p:spTree>
    <p:extLst>
      <p:ext uri="{BB962C8B-B14F-4D97-AF65-F5344CB8AC3E}">
        <p14:creationId xmlns:p14="http://schemas.microsoft.com/office/powerpoint/2010/main" val="164504816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7" name="Title 1"/>
          <p:cNvSpPr>
            <a:spLocks noGrp="1"/>
          </p:cNvSpPr>
          <p:nvPr>
            <p:ph type="title"/>
          </p:nvPr>
        </p:nvSpPr>
        <p:spPr>
          <a:xfrm>
            <a:off x="457200" y="1089091"/>
            <a:ext cx="8229600" cy="824382"/>
          </a:xfrm>
        </p:spPr>
        <p:txBody>
          <a:bodyPr lIns="0" tIns="0" rIns="0" bIns="0" anchor="t">
            <a:noAutofit/>
          </a:bodyPr>
          <a:lstStyle>
            <a:lvl1pPr algn="l">
              <a:defRPr sz="3600" b="1">
                <a:solidFill>
                  <a:srgbClr val="7B083C"/>
                </a:solidFill>
                <a:latin typeface="Calibri"/>
                <a:cs typeface="Calibri"/>
              </a:defRPr>
            </a:lvl1pPr>
          </a:lstStyle>
          <a:p>
            <a:r>
              <a:rPr lang="en-US" dirty="0" smtClean="0"/>
              <a:t>Click to edit Master title style</a:t>
            </a:r>
            <a:endParaRPr lang="en-US" dirty="0"/>
          </a:p>
        </p:txBody>
      </p:sp>
      <p:sp>
        <p:nvSpPr>
          <p:cNvPr id="5" name="Slide Number Placeholder 5"/>
          <p:cNvSpPr>
            <a:spLocks noGrp="1"/>
          </p:cNvSpPr>
          <p:nvPr>
            <p:ph type="sldNum" sz="quarter" idx="10"/>
          </p:nvPr>
        </p:nvSpPr>
        <p:spPr>
          <a:xfrm>
            <a:off x="8434949" y="6115471"/>
            <a:ext cx="496903" cy="366713"/>
          </a:xfrm>
        </p:spPr>
        <p:txBody>
          <a:bodyPr wrap="square" numCol="1" anchorCtr="0" compatLnSpc="1">
            <a:prstTxWarp prst="textNoShape">
              <a:avLst/>
            </a:prstTxWarp>
          </a:bodyPr>
          <a:lstStyle>
            <a:lvl1pPr algn="ctr" fontAlgn="base">
              <a:spcBef>
                <a:spcPct val="0"/>
              </a:spcBef>
              <a:spcAft>
                <a:spcPct val="0"/>
              </a:spcAft>
              <a:defRPr sz="1000" b="1">
                <a:solidFill>
                  <a:srgbClr val="7B083C"/>
                </a:solidFill>
                <a:latin typeface="Calibri"/>
                <a:ea typeface="Arial" charset="0"/>
                <a:cs typeface="Calibri"/>
              </a:defRPr>
            </a:lvl1pPr>
          </a:lstStyle>
          <a:p>
            <a:pPr>
              <a:defRPr/>
            </a:pPr>
            <a:fld id="{6F00AB01-4170-4D6E-91C0-E0BCC4030175}" type="slidenum">
              <a:rPr lang="en-US" smtClean="0"/>
              <a:pPr>
                <a:defRPr/>
              </a:pPr>
              <a:t>‹#›</a:t>
            </a:fld>
            <a:endParaRPr lang="en-US" dirty="0"/>
          </a:p>
        </p:txBody>
      </p:sp>
      <p:pic>
        <p:nvPicPr>
          <p:cNvPr id="2" name="Picture 1"/>
          <p:cNvPicPr>
            <a:picLocks noChangeAspect="1"/>
          </p:cNvPicPr>
          <p:nvPr userDrawn="1"/>
        </p:nvPicPr>
        <p:blipFill>
          <a:blip r:embed="rId2"/>
          <a:stretch>
            <a:fillRect/>
          </a:stretch>
        </p:blipFill>
        <p:spPr>
          <a:xfrm>
            <a:off x="457200" y="6298828"/>
            <a:ext cx="279400" cy="241300"/>
          </a:xfrm>
          <a:prstGeom prst="rect">
            <a:avLst/>
          </a:prstGeom>
        </p:spPr>
      </p:pic>
      <p:pic>
        <p:nvPicPr>
          <p:cNvPr id="6" name="Picture 5"/>
          <p:cNvPicPr>
            <a:picLocks noChangeAspect="1"/>
          </p:cNvPicPr>
          <p:nvPr userDrawn="1"/>
        </p:nvPicPr>
        <p:blipFill>
          <a:blip r:embed="rId3"/>
          <a:stretch>
            <a:fillRect/>
          </a:stretch>
        </p:blipFill>
        <p:spPr>
          <a:xfrm>
            <a:off x="812893" y="6292509"/>
            <a:ext cx="762000" cy="254000"/>
          </a:xfrm>
          <a:prstGeom prst="rect">
            <a:avLst/>
          </a:prstGeom>
        </p:spPr>
      </p:pic>
      <p:sp>
        <p:nvSpPr>
          <p:cNvPr id="10" name="TextBox 9"/>
          <p:cNvSpPr txBox="1"/>
          <p:nvPr userDrawn="1"/>
        </p:nvSpPr>
        <p:spPr>
          <a:xfrm>
            <a:off x="457200" y="6628163"/>
            <a:ext cx="5522098" cy="92333"/>
          </a:xfrm>
          <a:prstGeom prst="rect">
            <a:avLst/>
          </a:prstGeom>
          <a:noFill/>
        </p:spPr>
        <p:txBody>
          <a:bodyPr wrap="square" lIns="0" tIns="0" rIns="0" bIns="0" rtlCol="0">
            <a:spAutoFit/>
          </a:bodyPr>
          <a:lstStyle/>
          <a:p>
            <a:pPr defTabSz="457200"/>
            <a:r>
              <a:rPr lang="en-US" sz="600" dirty="0">
                <a:solidFill>
                  <a:prstClr val="white">
                    <a:lumMod val="50000"/>
                  </a:prstClr>
                </a:solidFill>
                <a:latin typeface="Calibri"/>
                <a:cs typeface="Calibri"/>
              </a:rPr>
              <a:t>© 2012 Common Core, Inc. All rights reserved. </a:t>
            </a:r>
            <a:r>
              <a:rPr lang="en-US" sz="600" b="1" dirty="0">
                <a:solidFill>
                  <a:prstClr val="white">
                    <a:lumMod val="50000"/>
                  </a:prstClr>
                </a:solidFill>
                <a:latin typeface="Calibri"/>
                <a:cs typeface="Calibri"/>
              </a:rPr>
              <a:t>commoncore.org</a:t>
            </a:r>
          </a:p>
        </p:txBody>
      </p:sp>
      <p:cxnSp>
        <p:nvCxnSpPr>
          <p:cNvPr id="12" name="Straight Connector 11"/>
          <p:cNvCxnSpPr/>
          <p:nvPr userDrawn="1"/>
        </p:nvCxnSpPr>
        <p:spPr>
          <a:xfrm>
            <a:off x="457200" y="6160595"/>
            <a:ext cx="7848121" cy="0"/>
          </a:xfrm>
          <a:prstGeom prst="line">
            <a:avLst/>
          </a:prstGeom>
          <a:ln w="571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8561315" y="6413332"/>
            <a:ext cx="252728" cy="0"/>
          </a:xfrm>
          <a:prstGeom prst="line">
            <a:avLst/>
          </a:prstGeom>
          <a:ln w="6350" cmpd="sng">
            <a:solidFill>
              <a:srgbClr val="B4695A"/>
            </a:solidFill>
          </a:ln>
          <a:effectLst/>
        </p:spPr>
        <p:style>
          <a:lnRef idx="2">
            <a:schemeClr val="accent1"/>
          </a:lnRef>
          <a:fillRef idx="0">
            <a:schemeClr val="accent1"/>
          </a:fillRef>
          <a:effectRef idx="1">
            <a:schemeClr val="accent1"/>
          </a:effectRef>
          <a:fontRef idx="minor">
            <a:schemeClr val="tx1"/>
          </a:fontRef>
        </p:style>
      </p:cxnSp>
      <p:pic>
        <p:nvPicPr>
          <p:cNvPr id="18" name="Picture 17" descr="engageny_logo_bw.jpg"/>
          <p:cNvPicPr>
            <a:picLocks noChangeAspect="1"/>
          </p:cNvPicPr>
          <p:nvPr userDrawn="1"/>
        </p:nvPicPr>
        <p:blipFill>
          <a:blip r:embed="rId4" cstate="print">
            <a:alphaModFix amt="48000"/>
            <a:extLst>
              <a:ext uri="{28A0092B-C50C-407E-A947-70E740481C1C}">
                <a14:useLocalDpi xmlns:a14="http://schemas.microsoft.com/office/drawing/2010/main" val="0"/>
              </a:ext>
            </a:extLst>
          </a:blip>
          <a:stretch>
            <a:fillRect/>
          </a:stretch>
        </p:blipFill>
        <p:spPr>
          <a:xfrm>
            <a:off x="7219093" y="6274470"/>
            <a:ext cx="1099054" cy="302472"/>
          </a:xfrm>
          <a:prstGeom prst="rect">
            <a:avLst/>
          </a:prstGeom>
        </p:spPr>
      </p:pic>
      <p:sp>
        <p:nvSpPr>
          <p:cNvPr id="20" name="Round Same Side Corner Rectangle 19"/>
          <p:cNvSpPr/>
          <p:nvPr userDrawn="1"/>
        </p:nvSpPr>
        <p:spPr>
          <a:xfrm>
            <a:off x="457200" y="309164"/>
            <a:ext cx="7848121" cy="369632"/>
          </a:xfrm>
          <a:prstGeom prst="round2SameRect">
            <a:avLst/>
          </a:prstGeom>
          <a:solidFill>
            <a:srgbClr val="0A668B">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3" name="Text Placeholder 2"/>
          <p:cNvSpPr>
            <a:spLocks noGrp="1"/>
          </p:cNvSpPr>
          <p:nvPr>
            <p:ph idx="1" hasCustomPrompt="1"/>
          </p:nvPr>
        </p:nvSpPr>
        <p:spPr bwMode="auto">
          <a:xfrm>
            <a:off x="457200" y="1913474"/>
            <a:ext cx="8229600" cy="4019126"/>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a:defRPr sz="2800">
                <a:latin typeface="Calibri"/>
                <a:cs typeface="Calibri"/>
              </a:defRPr>
            </a:lvl1pPr>
            <a:lvl2pPr>
              <a:defRPr sz="2400">
                <a:latin typeface="Calibri"/>
                <a:cs typeface="Calibri"/>
              </a:defRPr>
            </a:lvl2pPr>
            <a:lvl3pPr>
              <a:defRPr sz="2000">
                <a:latin typeface="Calibri"/>
                <a:cs typeface="Calibri"/>
              </a:defRPr>
            </a:lvl3pPr>
            <a:lvl4pPr>
              <a:defRPr sz="1800">
                <a:solidFill>
                  <a:srgbClr val="7B083C"/>
                </a:solidFill>
                <a:latin typeface="Calibri"/>
                <a:cs typeface="Calibri"/>
              </a:defRPr>
            </a:lvl4pPr>
            <a:lvl5pPr>
              <a:defRPr>
                <a:latin typeface="Calibri"/>
                <a:cs typeface="Calibr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3" name="TextBox 12"/>
          <p:cNvSpPr txBox="1"/>
          <p:nvPr userDrawn="1"/>
        </p:nvSpPr>
        <p:spPr>
          <a:xfrm>
            <a:off x="507917" y="328903"/>
            <a:ext cx="5305715" cy="307777"/>
          </a:xfrm>
          <a:prstGeom prst="rect">
            <a:avLst/>
          </a:prstGeom>
          <a:noFill/>
        </p:spPr>
        <p:txBody>
          <a:bodyPr wrap="square" rtlCol="0">
            <a:spAutoFit/>
          </a:bodyPr>
          <a:lstStyle/>
          <a:p>
            <a:pPr defTabSz="457200"/>
            <a:r>
              <a:rPr lang="en-US" sz="1400" b="1" spc="100" dirty="0">
                <a:solidFill>
                  <a:srgbClr val="0A668B">
                    <a:alpha val="42000"/>
                  </a:srgbClr>
                </a:solidFill>
                <a:latin typeface="Calibri"/>
                <a:cs typeface="Calibri"/>
              </a:rPr>
              <a:t>NYS COMMON CORE MATHEMATICS CURRICULUM</a:t>
            </a:r>
          </a:p>
        </p:txBody>
      </p:sp>
      <p:cxnSp>
        <p:nvCxnSpPr>
          <p:cNvPr id="19" name="Straight Connector 18"/>
          <p:cNvCxnSpPr/>
          <p:nvPr userDrawn="1"/>
        </p:nvCxnSpPr>
        <p:spPr>
          <a:xfrm>
            <a:off x="457200" y="720576"/>
            <a:ext cx="7848121" cy="0"/>
          </a:xfrm>
          <a:prstGeom prst="line">
            <a:avLst/>
          </a:prstGeom>
          <a:ln w="3175" cmpd="sng">
            <a:solidFill>
              <a:srgbClr val="C2CFDC"/>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userDrawn="1"/>
        </p:nvSpPr>
        <p:spPr>
          <a:xfrm>
            <a:off x="6795635" y="307265"/>
            <a:ext cx="1582778" cy="338554"/>
          </a:xfrm>
          <a:prstGeom prst="rect">
            <a:avLst/>
          </a:prstGeom>
          <a:noFill/>
        </p:spPr>
        <p:txBody>
          <a:bodyPr wrap="square" rtlCol="0">
            <a:spAutoFit/>
          </a:bodyPr>
          <a:lstStyle/>
          <a:p>
            <a:pPr defTabSz="457200"/>
            <a:r>
              <a:rPr lang="en-US" sz="1600" i="1" dirty="0">
                <a:solidFill>
                  <a:prstClr val="white"/>
                </a:solidFill>
                <a:latin typeface="Calibri"/>
                <a:cs typeface="Calibri"/>
              </a:rPr>
              <a:t>A Story of Units</a:t>
            </a:r>
          </a:p>
        </p:txBody>
      </p:sp>
    </p:spTree>
    <p:extLst>
      <p:ext uri="{BB962C8B-B14F-4D97-AF65-F5344CB8AC3E}">
        <p14:creationId xmlns:p14="http://schemas.microsoft.com/office/powerpoint/2010/main" val="399457821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2_Title Only">
    <p:spTree>
      <p:nvGrpSpPr>
        <p:cNvPr id="1" name=""/>
        <p:cNvGrpSpPr/>
        <p:nvPr/>
      </p:nvGrpSpPr>
      <p:grpSpPr>
        <a:xfrm>
          <a:off x="0" y="0"/>
          <a:ext cx="0" cy="0"/>
          <a:chOff x="0" y="0"/>
          <a:chExt cx="0" cy="0"/>
        </a:xfrm>
      </p:grpSpPr>
      <p:sp>
        <p:nvSpPr>
          <p:cNvPr id="7" name="Title 1"/>
          <p:cNvSpPr>
            <a:spLocks noGrp="1"/>
          </p:cNvSpPr>
          <p:nvPr>
            <p:ph type="title"/>
          </p:nvPr>
        </p:nvSpPr>
        <p:spPr>
          <a:xfrm>
            <a:off x="457200" y="1089091"/>
            <a:ext cx="8229600" cy="824382"/>
          </a:xfrm>
        </p:spPr>
        <p:txBody>
          <a:bodyPr lIns="0" tIns="0" rIns="0" bIns="0" anchor="t">
            <a:noAutofit/>
          </a:bodyPr>
          <a:lstStyle>
            <a:lvl1pPr algn="l">
              <a:defRPr sz="3600" b="1">
                <a:solidFill>
                  <a:srgbClr val="7B083C"/>
                </a:solidFill>
                <a:latin typeface="Calibri"/>
                <a:cs typeface="Calibri"/>
              </a:defRPr>
            </a:lvl1pPr>
          </a:lstStyle>
          <a:p>
            <a:r>
              <a:rPr lang="en-US" dirty="0" smtClean="0"/>
              <a:t>Click to edit Master title style</a:t>
            </a:r>
            <a:endParaRPr lang="en-US" dirty="0"/>
          </a:p>
        </p:txBody>
      </p:sp>
      <p:sp>
        <p:nvSpPr>
          <p:cNvPr id="5" name="Slide Number Placeholder 5"/>
          <p:cNvSpPr>
            <a:spLocks noGrp="1"/>
          </p:cNvSpPr>
          <p:nvPr>
            <p:ph type="sldNum" sz="quarter" idx="10"/>
          </p:nvPr>
        </p:nvSpPr>
        <p:spPr>
          <a:xfrm>
            <a:off x="8434949" y="6115471"/>
            <a:ext cx="496903" cy="366713"/>
          </a:xfrm>
        </p:spPr>
        <p:txBody>
          <a:bodyPr wrap="square" numCol="1" anchorCtr="0" compatLnSpc="1">
            <a:prstTxWarp prst="textNoShape">
              <a:avLst/>
            </a:prstTxWarp>
          </a:bodyPr>
          <a:lstStyle>
            <a:lvl1pPr algn="ctr" fontAlgn="base">
              <a:spcBef>
                <a:spcPct val="0"/>
              </a:spcBef>
              <a:spcAft>
                <a:spcPct val="0"/>
              </a:spcAft>
              <a:defRPr sz="1000" b="1">
                <a:solidFill>
                  <a:srgbClr val="7B083C"/>
                </a:solidFill>
                <a:latin typeface="Calibri"/>
                <a:ea typeface="Arial" charset="0"/>
                <a:cs typeface="Calibri"/>
              </a:defRPr>
            </a:lvl1pPr>
          </a:lstStyle>
          <a:p>
            <a:pPr>
              <a:defRPr/>
            </a:pPr>
            <a:fld id="{6F00AB01-4170-4D6E-91C0-E0BCC4030175}" type="slidenum">
              <a:rPr lang="en-US" smtClean="0"/>
              <a:pPr>
                <a:defRPr/>
              </a:pPr>
              <a:t>‹#›</a:t>
            </a:fld>
            <a:endParaRPr lang="en-US" dirty="0"/>
          </a:p>
        </p:txBody>
      </p:sp>
      <p:pic>
        <p:nvPicPr>
          <p:cNvPr id="2" name="Picture 1"/>
          <p:cNvPicPr>
            <a:picLocks noChangeAspect="1"/>
          </p:cNvPicPr>
          <p:nvPr userDrawn="1"/>
        </p:nvPicPr>
        <p:blipFill>
          <a:blip r:embed="rId2"/>
          <a:stretch>
            <a:fillRect/>
          </a:stretch>
        </p:blipFill>
        <p:spPr>
          <a:xfrm>
            <a:off x="457200" y="6298828"/>
            <a:ext cx="279400" cy="241300"/>
          </a:xfrm>
          <a:prstGeom prst="rect">
            <a:avLst/>
          </a:prstGeom>
        </p:spPr>
      </p:pic>
      <p:pic>
        <p:nvPicPr>
          <p:cNvPr id="6" name="Picture 5"/>
          <p:cNvPicPr>
            <a:picLocks noChangeAspect="1"/>
          </p:cNvPicPr>
          <p:nvPr userDrawn="1"/>
        </p:nvPicPr>
        <p:blipFill>
          <a:blip r:embed="rId3"/>
          <a:stretch>
            <a:fillRect/>
          </a:stretch>
        </p:blipFill>
        <p:spPr>
          <a:xfrm>
            <a:off x="812893" y="6292509"/>
            <a:ext cx="762000" cy="254000"/>
          </a:xfrm>
          <a:prstGeom prst="rect">
            <a:avLst/>
          </a:prstGeom>
        </p:spPr>
      </p:pic>
      <p:sp>
        <p:nvSpPr>
          <p:cNvPr id="10" name="TextBox 9"/>
          <p:cNvSpPr txBox="1"/>
          <p:nvPr userDrawn="1"/>
        </p:nvSpPr>
        <p:spPr>
          <a:xfrm>
            <a:off x="457200" y="6628163"/>
            <a:ext cx="5522098" cy="92333"/>
          </a:xfrm>
          <a:prstGeom prst="rect">
            <a:avLst/>
          </a:prstGeom>
          <a:noFill/>
        </p:spPr>
        <p:txBody>
          <a:bodyPr wrap="square" lIns="0" tIns="0" rIns="0" bIns="0" rtlCol="0">
            <a:spAutoFit/>
          </a:bodyPr>
          <a:lstStyle/>
          <a:p>
            <a:pPr defTabSz="457200"/>
            <a:r>
              <a:rPr lang="en-US" sz="600" dirty="0">
                <a:solidFill>
                  <a:prstClr val="white">
                    <a:lumMod val="50000"/>
                  </a:prstClr>
                </a:solidFill>
                <a:latin typeface="Calibri"/>
                <a:cs typeface="Calibri"/>
              </a:rPr>
              <a:t>© 2012 Common Core, Inc. All rights reserved. </a:t>
            </a:r>
            <a:r>
              <a:rPr lang="en-US" sz="600" b="1" dirty="0">
                <a:solidFill>
                  <a:prstClr val="white">
                    <a:lumMod val="50000"/>
                  </a:prstClr>
                </a:solidFill>
                <a:latin typeface="Calibri"/>
                <a:cs typeface="Calibri"/>
              </a:rPr>
              <a:t>commoncore.org</a:t>
            </a:r>
          </a:p>
        </p:txBody>
      </p:sp>
      <p:cxnSp>
        <p:nvCxnSpPr>
          <p:cNvPr id="12" name="Straight Connector 11"/>
          <p:cNvCxnSpPr/>
          <p:nvPr userDrawn="1"/>
        </p:nvCxnSpPr>
        <p:spPr>
          <a:xfrm>
            <a:off x="457200" y="6160595"/>
            <a:ext cx="7848121" cy="0"/>
          </a:xfrm>
          <a:prstGeom prst="line">
            <a:avLst/>
          </a:prstGeom>
          <a:ln w="571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8561315" y="6413332"/>
            <a:ext cx="252728" cy="0"/>
          </a:xfrm>
          <a:prstGeom prst="line">
            <a:avLst/>
          </a:prstGeom>
          <a:ln w="6350" cmpd="sng">
            <a:solidFill>
              <a:srgbClr val="B4695A"/>
            </a:solidFill>
          </a:ln>
          <a:effectLst/>
        </p:spPr>
        <p:style>
          <a:lnRef idx="2">
            <a:schemeClr val="accent1"/>
          </a:lnRef>
          <a:fillRef idx="0">
            <a:schemeClr val="accent1"/>
          </a:fillRef>
          <a:effectRef idx="1">
            <a:schemeClr val="accent1"/>
          </a:effectRef>
          <a:fontRef idx="minor">
            <a:schemeClr val="tx1"/>
          </a:fontRef>
        </p:style>
      </p:cxnSp>
      <p:pic>
        <p:nvPicPr>
          <p:cNvPr id="18" name="Picture 17" descr="engageny_logo_bw.jpg"/>
          <p:cNvPicPr>
            <a:picLocks noChangeAspect="1"/>
          </p:cNvPicPr>
          <p:nvPr userDrawn="1"/>
        </p:nvPicPr>
        <p:blipFill>
          <a:blip r:embed="rId4" cstate="print">
            <a:alphaModFix amt="48000"/>
            <a:extLst>
              <a:ext uri="{28A0092B-C50C-407E-A947-70E740481C1C}">
                <a14:useLocalDpi xmlns:a14="http://schemas.microsoft.com/office/drawing/2010/main" val="0"/>
              </a:ext>
            </a:extLst>
          </a:blip>
          <a:stretch>
            <a:fillRect/>
          </a:stretch>
        </p:blipFill>
        <p:spPr>
          <a:xfrm>
            <a:off x="7219093" y="6274470"/>
            <a:ext cx="1099054" cy="302472"/>
          </a:xfrm>
          <a:prstGeom prst="rect">
            <a:avLst/>
          </a:prstGeom>
        </p:spPr>
      </p:pic>
      <p:sp>
        <p:nvSpPr>
          <p:cNvPr id="20" name="Round Same Side Corner Rectangle 19"/>
          <p:cNvSpPr/>
          <p:nvPr userDrawn="1"/>
        </p:nvSpPr>
        <p:spPr>
          <a:xfrm>
            <a:off x="457200" y="309164"/>
            <a:ext cx="7848121" cy="369632"/>
          </a:xfrm>
          <a:prstGeom prst="round2SameRect">
            <a:avLst/>
          </a:prstGeom>
          <a:solidFill>
            <a:srgbClr val="0A668B">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3" name="Text Placeholder 2"/>
          <p:cNvSpPr>
            <a:spLocks noGrp="1"/>
          </p:cNvSpPr>
          <p:nvPr>
            <p:ph idx="1" hasCustomPrompt="1"/>
          </p:nvPr>
        </p:nvSpPr>
        <p:spPr bwMode="auto">
          <a:xfrm>
            <a:off x="457200" y="1913474"/>
            <a:ext cx="8229600" cy="4019126"/>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a:defRPr sz="2800">
                <a:latin typeface="Calibri"/>
                <a:cs typeface="Calibri"/>
              </a:defRPr>
            </a:lvl1pPr>
            <a:lvl2pPr>
              <a:defRPr sz="2400">
                <a:latin typeface="Calibri"/>
                <a:cs typeface="Calibri"/>
              </a:defRPr>
            </a:lvl2pPr>
            <a:lvl3pPr>
              <a:defRPr sz="2000">
                <a:latin typeface="Calibri"/>
                <a:cs typeface="Calibri"/>
              </a:defRPr>
            </a:lvl3pPr>
            <a:lvl4pPr>
              <a:defRPr sz="1800">
                <a:solidFill>
                  <a:srgbClr val="7B083C"/>
                </a:solidFill>
                <a:latin typeface="Calibri"/>
                <a:cs typeface="Calibri"/>
              </a:defRPr>
            </a:lvl4pPr>
            <a:lvl5pPr>
              <a:defRPr>
                <a:latin typeface="Calibri"/>
                <a:cs typeface="Calibr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3" name="TextBox 12"/>
          <p:cNvSpPr txBox="1"/>
          <p:nvPr userDrawn="1"/>
        </p:nvSpPr>
        <p:spPr>
          <a:xfrm>
            <a:off x="507917" y="328903"/>
            <a:ext cx="5305715" cy="307777"/>
          </a:xfrm>
          <a:prstGeom prst="rect">
            <a:avLst/>
          </a:prstGeom>
          <a:noFill/>
        </p:spPr>
        <p:txBody>
          <a:bodyPr wrap="square" rtlCol="0">
            <a:spAutoFit/>
          </a:bodyPr>
          <a:lstStyle/>
          <a:p>
            <a:pPr defTabSz="457200"/>
            <a:r>
              <a:rPr lang="en-US" sz="1400" b="1" spc="100" dirty="0">
                <a:solidFill>
                  <a:srgbClr val="0A668B">
                    <a:alpha val="42000"/>
                  </a:srgbClr>
                </a:solidFill>
                <a:latin typeface="Calibri"/>
                <a:cs typeface="Calibri"/>
              </a:rPr>
              <a:t>NYS COMMON CORE MATHEMATICS CURRICULUM</a:t>
            </a:r>
          </a:p>
        </p:txBody>
      </p:sp>
      <p:cxnSp>
        <p:nvCxnSpPr>
          <p:cNvPr id="19" name="Straight Connector 18"/>
          <p:cNvCxnSpPr/>
          <p:nvPr userDrawn="1"/>
        </p:nvCxnSpPr>
        <p:spPr>
          <a:xfrm>
            <a:off x="457200" y="720576"/>
            <a:ext cx="7848121" cy="0"/>
          </a:xfrm>
          <a:prstGeom prst="line">
            <a:avLst/>
          </a:prstGeom>
          <a:ln w="3175" cmpd="sng">
            <a:solidFill>
              <a:srgbClr val="C2CFDC"/>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userDrawn="1"/>
        </p:nvSpPr>
        <p:spPr>
          <a:xfrm>
            <a:off x="6795635" y="307265"/>
            <a:ext cx="1582778" cy="338554"/>
          </a:xfrm>
          <a:prstGeom prst="rect">
            <a:avLst/>
          </a:prstGeom>
          <a:noFill/>
        </p:spPr>
        <p:txBody>
          <a:bodyPr wrap="square" rtlCol="0">
            <a:spAutoFit/>
          </a:bodyPr>
          <a:lstStyle/>
          <a:p>
            <a:pPr defTabSz="457200"/>
            <a:r>
              <a:rPr lang="en-US" sz="1600" i="1" dirty="0">
                <a:solidFill>
                  <a:prstClr val="white"/>
                </a:solidFill>
                <a:latin typeface="Calibri"/>
                <a:cs typeface="Calibri"/>
              </a:rPr>
              <a:t>A Story of Units</a:t>
            </a:r>
          </a:p>
        </p:txBody>
      </p:sp>
    </p:spTree>
    <p:extLst>
      <p:ext uri="{BB962C8B-B14F-4D97-AF65-F5344CB8AC3E}">
        <p14:creationId xmlns:p14="http://schemas.microsoft.com/office/powerpoint/2010/main" val="188325362"/>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3_Title Only">
    <p:spTree>
      <p:nvGrpSpPr>
        <p:cNvPr id="1" name=""/>
        <p:cNvGrpSpPr/>
        <p:nvPr/>
      </p:nvGrpSpPr>
      <p:grpSpPr>
        <a:xfrm>
          <a:off x="0" y="0"/>
          <a:ext cx="0" cy="0"/>
          <a:chOff x="0" y="0"/>
          <a:chExt cx="0" cy="0"/>
        </a:xfrm>
      </p:grpSpPr>
      <p:sp>
        <p:nvSpPr>
          <p:cNvPr id="7" name="Title 1"/>
          <p:cNvSpPr>
            <a:spLocks noGrp="1"/>
          </p:cNvSpPr>
          <p:nvPr>
            <p:ph type="title"/>
          </p:nvPr>
        </p:nvSpPr>
        <p:spPr>
          <a:xfrm>
            <a:off x="457200" y="1089091"/>
            <a:ext cx="8229600" cy="824382"/>
          </a:xfrm>
        </p:spPr>
        <p:txBody>
          <a:bodyPr lIns="0" tIns="0" rIns="0" bIns="0" anchor="t">
            <a:noAutofit/>
          </a:bodyPr>
          <a:lstStyle>
            <a:lvl1pPr algn="l">
              <a:defRPr sz="3600" b="1">
                <a:solidFill>
                  <a:srgbClr val="7B083C"/>
                </a:solidFill>
                <a:latin typeface="Calibri"/>
                <a:cs typeface="Calibri"/>
              </a:defRPr>
            </a:lvl1pPr>
          </a:lstStyle>
          <a:p>
            <a:r>
              <a:rPr lang="en-US" dirty="0" smtClean="0"/>
              <a:t>Click to edit Master title style</a:t>
            </a:r>
            <a:endParaRPr lang="en-US" dirty="0"/>
          </a:p>
        </p:txBody>
      </p:sp>
      <p:sp>
        <p:nvSpPr>
          <p:cNvPr id="5" name="Slide Number Placeholder 5"/>
          <p:cNvSpPr>
            <a:spLocks noGrp="1"/>
          </p:cNvSpPr>
          <p:nvPr>
            <p:ph type="sldNum" sz="quarter" idx="10"/>
          </p:nvPr>
        </p:nvSpPr>
        <p:spPr>
          <a:xfrm>
            <a:off x="8434949" y="6115471"/>
            <a:ext cx="496903" cy="366713"/>
          </a:xfrm>
        </p:spPr>
        <p:txBody>
          <a:bodyPr wrap="square" numCol="1" anchorCtr="0" compatLnSpc="1">
            <a:prstTxWarp prst="textNoShape">
              <a:avLst/>
            </a:prstTxWarp>
          </a:bodyPr>
          <a:lstStyle>
            <a:lvl1pPr algn="ctr" fontAlgn="base">
              <a:spcBef>
                <a:spcPct val="0"/>
              </a:spcBef>
              <a:spcAft>
                <a:spcPct val="0"/>
              </a:spcAft>
              <a:defRPr sz="1000" b="1">
                <a:solidFill>
                  <a:srgbClr val="7B083C"/>
                </a:solidFill>
                <a:latin typeface="Calibri"/>
                <a:ea typeface="Arial" charset="0"/>
                <a:cs typeface="Calibri"/>
              </a:defRPr>
            </a:lvl1pPr>
          </a:lstStyle>
          <a:p>
            <a:pPr>
              <a:defRPr/>
            </a:pPr>
            <a:fld id="{6F00AB01-4170-4D6E-91C0-E0BCC4030175}" type="slidenum">
              <a:rPr lang="en-US" smtClean="0"/>
              <a:pPr>
                <a:defRPr/>
              </a:pPr>
              <a:t>‹#›</a:t>
            </a:fld>
            <a:endParaRPr lang="en-US" dirty="0"/>
          </a:p>
        </p:txBody>
      </p:sp>
      <p:pic>
        <p:nvPicPr>
          <p:cNvPr id="2" name="Picture 1"/>
          <p:cNvPicPr>
            <a:picLocks noChangeAspect="1"/>
          </p:cNvPicPr>
          <p:nvPr userDrawn="1"/>
        </p:nvPicPr>
        <p:blipFill>
          <a:blip r:embed="rId2"/>
          <a:stretch>
            <a:fillRect/>
          </a:stretch>
        </p:blipFill>
        <p:spPr>
          <a:xfrm>
            <a:off x="457200" y="6298828"/>
            <a:ext cx="279400" cy="241300"/>
          </a:xfrm>
          <a:prstGeom prst="rect">
            <a:avLst/>
          </a:prstGeom>
        </p:spPr>
      </p:pic>
      <p:pic>
        <p:nvPicPr>
          <p:cNvPr id="6" name="Picture 5"/>
          <p:cNvPicPr>
            <a:picLocks noChangeAspect="1"/>
          </p:cNvPicPr>
          <p:nvPr userDrawn="1"/>
        </p:nvPicPr>
        <p:blipFill>
          <a:blip r:embed="rId3"/>
          <a:stretch>
            <a:fillRect/>
          </a:stretch>
        </p:blipFill>
        <p:spPr>
          <a:xfrm>
            <a:off x="812893" y="6292509"/>
            <a:ext cx="762000" cy="254000"/>
          </a:xfrm>
          <a:prstGeom prst="rect">
            <a:avLst/>
          </a:prstGeom>
        </p:spPr>
      </p:pic>
      <p:sp>
        <p:nvSpPr>
          <p:cNvPr id="10" name="TextBox 9"/>
          <p:cNvSpPr txBox="1"/>
          <p:nvPr userDrawn="1"/>
        </p:nvSpPr>
        <p:spPr>
          <a:xfrm>
            <a:off x="457200" y="6628163"/>
            <a:ext cx="5522098" cy="92333"/>
          </a:xfrm>
          <a:prstGeom prst="rect">
            <a:avLst/>
          </a:prstGeom>
          <a:noFill/>
        </p:spPr>
        <p:txBody>
          <a:bodyPr wrap="square" lIns="0" tIns="0" rIns="0" bIns="0" rtlCol="0">
            <a:spAutoFit/>
          </a:bodyPr>
          <a:lstStyle/>
          <a:p>
            <a:pPr defTabSz="457200"/>
            <a:r>
              <a:rPr lang="en-US" sz="600" dirty="0">
                <a:solidFill>
                  <a:prstClr val="white">
                    <a:lumMod val="50000"/>
                  </a:prstClr>
                </a:solidFill>
                <a:latin typeface="Calibri"/>
                <a:cs typeface="Calibri"/>
              </a:rPr>
              <a:t>© 2012 Common Core, Inc. All rights reserved. </a:t>
            </a:r>
            <a:r>
              <a:rPr lang="en-US" sz="600" b="1" dirty="0">
                <a:solidFill>
                  <a:prstClr val="white">
                    <a:lumMod val="50000"/>
                  </a:prstClr>
                </a:solidFill>
                <a:latin typeface="Calibri"/>
                <a:cs typeface="Calibri"/>
              </a:rPr>
              <a:t>commoncore.org</a:t>
            </a:r>
          </a:p>
        </p:txBody>
      </p:sp>
      <p:cxnSp>
        <p:nvCxnSpPr>
          <p:cNvPr id="12" name="Straight Connector 11"/>
          <p:cNvCxnSpPr/>
          <p:nvPr userDrawn="1"/>
        </p:nvCxnSpPr>
        <p:spPr>
          <a:xfrm>
            <a:off x="457200" y="6160595"/>
            <a:ext cx="7848121" cy="0"/>
          </a:xfrm>
          <a:prstGeom prst="line">
            <a:avLst/>
          </a:prstGeom>
          <a:ln w="571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8561315" y="6413332"/>
            <a:ext cx="252728" cy="0"/>
          </a:xfrm>
          <a:prstGeom prst="line">
            <a:avLst/>
          </a:prstGeom>
          <a:ln w="6350" cmpd="sng">
            <a:solidFill>
              <a:srgbClr val="B4695A"/>
            </a:solidFill>
          </a:ln>
          <a:effectLst/>
        </p:spPr>
        <p:style>
          <a:lnRef idx="2">
            <a:schemeClr val="accent1"/>
          </a:lnRef>
          <a:fillRef idx="0">
            <a:schemeClr val="accent1"/>
          </a:fillRef>
          <a:effectRef idx="1">
            <a:schemeClr val="accent1"/>
          </a:effectRef>
          <a:fontRef idx="minor">
            <a:schemeClr val="tx1"/>
          </a:fontRef>
        </p:style>
      </p:cxnSp>
      <p:pic>
        <p:nvPicPr>
          <p:cNvPr id="18" name="Picture 17" descr="engageny_logo_bw.jpg"/>
          <p:cNvPicPr>
            <a:picLocks noChangeAspect="1"/>
          </p:cNvPicPr>
          <p:nvPr userDrawn="1"/>
        </p:nvPicPr>
        <p:blipFill>
          <a:blip r:embed="rId4" cstate="print">
            <a:alphaModFix amt="48000"/>
            <a:extLst>
              <a:ext uri="{28A0092B-C50C-407E-A947-70E740481C1C}">
                <a14:useLocalDpi xmlns:a14="http://schemas.microsoft.com/office/drawing/2010/main" val="0"/>
              </a:ext>
            </a:extLst>
          </a:blip>
          <a:stretch>
            <a:fillRect/>
          </a:stretch>
        </p:blipFill>
        <p:spPr>
          <a:xfrm>
            <a:off x="7219093" y="6274470"/>
            <a:ext cx="1099054" cy="302472"/>
          </a:xfrm>
          <a:prstGeom prst="rect">
            <a:avLst/>
          </a:prstGeom>
        </p:spPr>
      </p:pic>
      <p:sp>
        <p:nvSpPr>
          <p:cNvPr id="20" name="Round Same Side Corner Rectangle 19"/>
          <p:cNvSpPr/>
          <p:nvPr userDrawn="1"/>
        </p:nvSpPr>
        <p:spPr>
          <a:xfrm>
            <a:off x="457200" y="309164"/>
            <a:ext cx="7848121" cy="369632"/>
          </a:xfrm>
          <a:prstGeom prst="round2SameRect">
            <a:avLst/>
          </a:prstGeom>
          <a:solidFill>
            <a:srgbClr val="0A668B">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3" name="Text Placeholder 2"/>
          <p:cNvSpPr>
            <a:spLocks noGrp="1"/>
          </p:cNvSpPr>
          <p:nvPr>
            <p:ph idx="1" hasCustomPrompt="1"/>
          </p:nvPr>
        </p:nvSpPr>
        <p:spPr bwMode="auto">
          <a:xfrm>
            <a:off x="457200" y="1913474"/>
            <a:ext cx="8229600" cy="4019126"/>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a:defRPr sz="2800">
                <a:latin typeface="Calibri"/>
                <a:cs typeface="Calibri"/>
              </a:defRPr>
            </a:lvl1pPr>
            <a:lvl2pPr>
              <a:defRPr sz="2400">
                <a:latin typeface="Calibri"/>
                <a:cs typeface="Calibri"/>
              </a:defRPr>
            </a:lvl2pPr>
            <a:lvl3pPr>
              <a:defRPr sz="2000">
                <a:latin typeface="Calibri"/>
                <a:cs typeface="Calibri"/>
              </a:defRPr>
            </a:lvl3pPr>
            <a:lvl4pPr>
              <a:defRPr sz="1800">
                <a:solidFill>
                  <a:srgbClr val="7B083C"/>
                </a:solidFill>
                <a:latin typeface="Calibri"/>
                <a:cs typeface="Calibri"/>
              </a:defRPr>
            </a:lvl4pPr>
            <a:lvl5pPr>
              <a:defRPr>
                <a:latin typeface="Calibri"/>
                <a:cs typeface="Calibr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3" name="TextBox 12"/>
          <p:cNvSpPr txBox="1"/>
          <p:nvPr userDrawn="1"/>
        </p:nvSpPr>
        <p:spPr>
          <a:xfrm>
            <a:off x="507917" y="328903"/>
            <a:ext cx="5305715" cy="307777"/>
          </a:xfrm>
          <a:prstGeom prst="rect">
            <a:avLst/>
          </a:prstGeom>
          <a:noFill/>
        </p:spPr>
        <p:txBody>
          <a:bodyPr wrap="square" rtlCol="0">
            <a:spAutoFit/>
          </a:bodyPr>
          <a:lstStyle/>
          <a:p>
            <a:pPr defTabSz="457200"/>
            <a:r>
              <a:rPr lang="en-US" sz="1400" b="1" spc="100" dirty="0">
                <a:solidFill>
                  <a:srgbClr val="0A668B">
                    <a:alpha val="42000"/>
                  </a:srgbClr>
                </a:solidFill>
                <a:latin typeface="Calibri"/>
                <a:cs typeface="Calibri"/>
              </a:rPr>
              <a:t>NYS COMMON CORE MATHEMATICS CURRICULUM</a:t>
            </a:r>
          </a:p>
        </p:txBody>
      </p:sp>
      <p:cxnSp>
        <p:nvCxnSpPr>
          <p:cNvPr id="19" name="Straight Connector 18"/>
          <p:cNvCxnSpPr/>
          <p:nvPr userDrawn="1"/>
        </p:nvCxnSpPr>
        <p:spPr>
          <a:xfrm>
            <a:off x="457200" y="720576"/>
            <a:ext cx="7848121" cy="0"/>
          </a:xfrm>
          <a:prstGeom prst="line">
            <a:avLst/>
          </a:prstGeom>
          <a:ln w="3175" cmpd="sng">
            <a:solidFill>
              <a:srgbClr val="C2CFDC"/>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userDrawn="1"/>
        </p:nvSpPr>
        <p:spPr>
          <a:xfrm>
            <a:off x="6795635" y="307265"/>
            <a:ext cx="1582778" cy="338554"/>
          </a:xfrm>
          <a:prstGeom prst="rect">
            <a:avLst/>
          </a:prstGeom>
          <a:noFill/>
        </p:spPr>
        <p:txBody>
          <a:bodyPr wrap="square" rtlCol="0">
            <a:spAutoFit/>
          </a:bodyPr>
          <a:lstStyle/>
          <a:p>
            <a:pPr defTabSz="457200"/>
            <a:r>
              <a:rPr lang="en-US" sz="1600" i="1" dirty="0">
                <a:solidFill>
                  <a:prstClr val="white"/>
                </a:solidFill>
                <a:latin typeface="Calibri"/>
                <a:cs typeface="Calibri"/>
              </a:rPr>
              <a:t>A Story of Units</a:t>
            </a:r>
          </a:p>
        </p:txBody>
      </p:sp>
    </p:spTree>
    <p:extLst>
      <p:ext uri="{BB962C8B-B14F-4D97-AF65-F5344CB8AC3E}">
        <p14:creationId xmlns:p14="http://schemas.microsoft.com/office/powerpoint/2010/main" val="3921506376"/>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4_Title Only">
    <p:spTree>
      <p:nvGrpSpPr>
        <p:cNvPr id="1" name=""/>
        <p:cNvGrpSpPr/>
        <p:nvPr/>
      </p:nvGrpSpPr>
      <p:grpSpPr>
        <a:xfrm>
          <a:off x="0" y="0"/>
          <a:ext cx="0" cy="0"/>
          <a:chOff x="0" y="0"/>
          <a:chExt cx="0" cy="0"/>
        </a:xfrm>
      </p:grpSpPr>
      <p:sp>
        <p:nvSpPr>
          <p:cNvPr id="7" name="Title 1"/>
          <p:cNvSpPr>
            <a:spLocks noGrp="1"/>
          </p:cNvSpPr>
          <p:nvPr>
            <p:ph type="title"/>
          </p:nvPr>
        </p:nvSpPr>
        <p:spPr>
          <a:xfrm>
            <a:off x="457200" y="1089091"/>
            <a:ext cx="8229600" cy="824382"/>
          </a:xfrm>
        </p:spPr>
        <p:txBody>
          <a:bodyPr lIns="0" tIns="0" rIns="0" bIns="0" anchor="t">
            <a:noAutofit/>
          </a:bodyPr>
          <a:lstStyle>
            <a:lvl1pPr algn="l">
              <a:defRPr sz="3600" b="1">
                <a:solidFill>
                  <a:srgbClr val="7B083C"/>
                </a:solidFill>
                <a:latin typeface="Calibri"/>
                <a:cs typeface="Calibri"/>
              </a:defRPr>
            </a:lvl1pPr>
          </a:lstStyle>
          <a:p>
            <a:r>
              <a:rPr lang="en-US" dirty="0" smtClean="0"/>
              <a:t>Click to edit Master title style</a:t>
            </a:r>
            <a:endParaRPr lang="en-US" dirty="0"/>
          </a:p>
        </p:txBody>
      </p:sp>
      <p:sp>
        <p:nvSpPr>
          <p:cNvPr id="5" name="Slide Number Placeholder 5"/>
          <p:cNvSpPr>
            <a:spLocks noGrp="1"/>
          </p:cNvSpPr>
          <p:nvPr>
            <p:ph type="sldNum" sz="quarter" idx="10"/>
          </p:nvPr>
        </p:nvSpPr>
        <p:spPr>
          <a:xfrm>
            <a:off x="8434949" y="6115471"/>
            <a:ext cx="496903" cy="366713"/>
          </a:xfrm>
        </p:spPr>
        <p:txBody>
          <a:bodyPr wrap="square" numCol="1" anchorCtr="0" compatLnSpc="1">
            <a:prstTxWarp prst="textNoShape">
              <a:avLst/>
            </a:prstTxWarp>
          </a:bodyPr>
          <a:lstStyle>
            <a:lvl1pPr algn="ctr" fontAlgn="base">
              <a:spcBef>
                <a:spcPct val="0"/>
              </a:spcBef>
              <a:spcAft>
                <a:spcPct val="0"/>
              </a:spcAft>
              <a:defRPr sz="1000" b="1">
                <a:solidFill>
                  <a:srgbClr val="7B083C"/>
                </a:solidFill>
                <a:latin typeface="Calibri"/>
                <a:ea typeface="Arial" charset="0"/>
                <a:cs typeface="Calibri"/>
              </a:defRPr>
            </a:lvl1pPr>
          </a:lstStyle>
          <a:p>
            <a:pPr>
              <a:defRPr/>
            </a:pPr>
            <a:fld id="{6F00AB01-4170-4D6E-91C0-E0BCC4030175}" type="slidenum">
              <a:rPr lang="en-US" smtClean="0"/>
              <a:pPr>
                <a:defRPr/>
              </a:pPr>
              <a:t>‹#›</a:t>
            </a:fld>
            <a:endParaRPr lang="en-US" dirty="0"/>
          </a:p>
        </p:txBody>
      </p:sp>
      <p:pic>
        <p:nvPicPr>
          <p:cNvPr id="2" name="Picture 1"/>
          <p:cNvPicPr>
            <a:picLocks noChangeAspect="1"/>
          </p:cNvPicPr>
          <p:nvPr userDrawn="1"/>
        </p:nvPicPr>
        <p:blipFill>
          <a:blip r:embed="rId2"/>
          <a:stretch>
            <a:fillRect/>
          </a:stretch>
        </p:blipFill>
        <p:spPr>
          <a:xfrm>
            <a:off x="457200" y="6298828"/>
            <a:ext cx="279400" cy="241300"/>
          </a:xfrm>
          <a:prstGeom prst="rect">
            <a:avLst/>
          </a:prstGeom>
        </p:spPr>
      </p:pic>
      <p:pic>
        <p:nvPicPr>
          <p:cNvPr id="6" name="Picture 5"/>
          <p:cNvPicPr>
            <a:picLocks noChangeAspect="1"/>
          </p:cNvPicPr>
          <p:nvPr userDrawn="1"/>
        </p:nvPicPr>
        <p:blipFill>
          <a:blip r:embed="rId3"/>
          <a:stretch>
            <a:fillRect/>
          </a:stretch>
        </p:blipFill>
        <p:spPr>
          <a:xfrm>
            <a:off x="812893" y="6292509"/>
            <a:ext cx="762000" cy="254000"/>
          </a:xfrm>
          <a:prstGeom prst="rect">
            <a:avLst/>
          </a:prstGeom>
        </p:spPr>
      </p:pic>
      <p:sp>
        <p:nvSpPr>
          <p:cNvPr id="10" name="TextBox 9"/>
          <p:cNvSpPr txBox="1"/>
          <p:nvPr userDrawn="1"/>
        </p:nvSpPr>
        <p:spPr>
          <a:xfrm>
            <a:off x="457200" y="6628163"/>
            <a:ext cx="5522098" cy="92333"/>
          </a:xfrm>
          <a:prstGeom prst="rect">
            <a:avLst/>
          </a:prstGeom>
          <a:noFill/>
        </p:spPr>
        <p:txBody>
          <a:bodyPr wrap="square" lIns="0" tIns="0" rIns="0" bIns="0" rtlCol="0">
            <a:spAutoFit/>
          </a:bodyPr>
          <a:lstStyle/>
          <a:p>
            <a:pPr defTabSz="457200"/>
            <a:r>
              <a:rPr lang="en-US" sz="600" dirty="0">
                <a:solidFill>
                  <a:prstClr val="white">
                    <a:lumMod val="50000"/>
                  </a:prstClr>
                </a:solidFill>
                <a:latin typeface="Calibri"/>
                <a:cs typeface="Calibri"/>
              </a:rPr>
              <a:t>© 2012 Common Core, Inc. All rights reserved. </a:t>
            </a:r>
            <a:r>
              <a:rPr lang="en-US" sz="600" b="1" dirty="0">
                <a:solidFill>
                  <a:prstClr val="white">
                    <a:lumMod val="50000"/>
                  </a:prstClr>
                </a:solidFill>
                <a:latin typeface="Calibri"/>
                <a:cs typeface="Calibri"/>
              </a:rPr>
              <a:t>commoncore.org</a:t>
            </a:r>
          </a:p>
        </p:txBody>
      </p:sp>
      <p:cxnSp>
        <p:nvCxnSpPr>
          <p:cNvPr id="12" name="Straight Connector 11"/>
          <p:cNvCxnSpPr/>
          <p:nvPr userDrawn="1"/>
        </p:nvCxnSpPr>
        <p:spPr>
          <a:xfrm>
            <a:off x="457200" y="6160595"/>
            <a:ext cx="7848121" cy="0"/>
          </a:xfrm>
          <a:prstGeom prst="line">
            <a:avLst/>
          </a:prstGeom>
          <a:ln w="571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8561315" y="6413332"/>
            <a:ext cx="252728" cy="0"/>
          </a:xfrm>
          <a:prstGeom prst="line">
            <a:avLst/>
          </a:prstGeom>
          <a:ln w="6350" cmpd="sng">
            <a:solidFill>
              <a:srgbClr val="B4695A"/>
            </a:solidFill>
          </a:ln>
          <a:effectLst/>
        </p:spPr>
        <p:style>
          <a:lnRef idx="2">
            <a:schemeClr val="accent1"/>
          </a:lnRef>
          <a:fillRef idx="0">
            <a:schemeClr val="accent1"/>
          </a:fillRef>
          <a:effectRef idx="1">
            <a:schemeClr val="accent1"/>
          </a:effectRef>
          <a:fontRef idx="minor">
            <a:schemeClr val="tx1"/>
          </a:fontRef>
        </p:style>
      </p:cxnSp>
      <p:pic>
        <p:nvPicPr>
          <p:cNvPr id="18" name="Picture 17" descr="engageny_logo_bw.jpg"/>
          <p:cNvPicPr>
            <a:picLocks noChangeAspect="1"/>
          </p:cNvPicPr>
          <p:nvPr userDrawn="1"/>
        </p:nvPicPr>
        <p:blipFill>
          <a:blip r:embed="rId4" cstate="print">
            <a:alphaModFix amt="48000"/>
            <a:extLst>
              <a:ext uri="{28A0092B-C50C-407E-A947-70E740481C1C}">
                <a14:useLocalDpi xmlns:a14="http://schemas.microsoft.com/office/drawing/2010/main" val="0"/>
              </a:ext>
            </a:extLst>
          </a:blip>
          <a:stretch>
            <a:fillRect/>
          </a:stretch>
        </p:blipFill>
        <p:spPr>
          <a:xfrm>
            <a:off x="7219093" y="6274470"/>
            <a:ext cx="1099054" cy="302472"/>
          </a:xfrm>
          <a:prstGeom prst="rect">
            <a:avLst/>
          </a:prstGeom>
        </p:spPr>
      </p:pic>
      <p:sp>
        <p:nvSpPr>
          <p:cNvPr id="20" name="Round Same Side Corner Rectangle 19"/>
          <p:cNvSpPr/>
          <p:nvPr userDrawn="1"/>
        </p:nvSpPr>
        <p:spPr>
          <a:xfrm>
            <a:off x="457200" y="309164"/>
            <a:ext cx="7848121" cy="369632"/>
          </a:xfrm>
          <a:prstGeom prst="round2SameRect">
            <a:avLst/>
          </a:prstGeom>
          <a:solidFill>
            <a:srgbClr val="0A668B">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3" name="Text Placeholder 2"/>
          <p:cNvSpPr>
            <a:spLocks noGrp="1"/>
          </p:cNvSpPr>
          <p:nvPr>
            <p:ph idx="1" hasCustomPrompt="1"/>
          </p:nvPr>
        </p:nvSpPr>
        <p:spPr bwMode="auto">
          <a:xfrm>
            <a:off x="457200" y="1913474"/>
            <a:ext cx="8229600" cy="4019126"/>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a:defRPr sz="2800">
                <a:latin typeface="Calibri"/>
                <a:cs typeface="Calibri"/>
              </a:defRPr>
            </a:lvl1pPr>
            <a:lvl2pPr>
              <a:defRPr sz="2400">
                <a:latin typeface="Calibri"/>
                <a:cs typeface="Calibri"/>
              </a:defRPr>
            </a:lvl2pPr>
            <a:lvl3pPr>
              <a:defRPr sz="2000">
                <a:latin typeface="Calibri"/>
                <a:cs typeface="Calibri"/>
              </a:defRPr>
            </a:lvl3pPr>
            <a:lvl4pPr>
              <a:defRPr sz="1800">
                <a:solidFill>
                  <a:srgbClr val="7B083C"/>
                </a:solidFill>
                <a:latin typeface="Calibri"/>
                <a:cs typeface="Calibri"/>
              </a:defRPr>
            </a:lvl4pPr>
            <a:lvl5pPr>
              <a:defRPr>
                <a:latin typeface="Calibri"/>
                <a:cs typeface="Calibr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3" name="TextBox 12"/>
          <p:cNvSpPr txBox="1"/>
          <p:nvPr userDrawn="1"/>
        </p:nvSpPr>
        <p:spPr>
          <a:xfrm>
            <a:off x="507917" y="328903"/>
            <a:ext cx="5305715" cy="307777"/>
          </a:xfrm>
          <a:prstGeom prst="rect">
            <a:avLst/>
          </a:prstGeom>
          <a:noFill/>
        </p:spPr>
        <p:txBody>
          <a:bodyPr wrap="square" rtlCol="0">
            <a:spAutoFit/>
          </a:bodyPr>
          <a:lstStyle/>
          <a:p>
            <a:pPr defTabSz="457200"/>
            <a:r>
              <a:rPr lang="en-US" sz="1400" b="1" spc="100" dirty="0">
                <a:solidFill>
                  <a:srgbClr val="0A668B">
                    <a:alpha val="42000"/>
                  </a:srgbClr>
                </a:solidFill>
                <a:latin typeface="Calibri"/>
                <a:cs typeface="Calibri"/>
              </a:rPr>
              <a:t>NYS COMMON CORE MATHEMATICS CURRICULUM</a:t>
            </a:r>
          </a:p>
        </p:txBody>
      </p:sp>
      <p:cxnSp>
        <p:nvCxnSpPr>
          <p:cNvPr id="19" name="Straight Connector 18"/>
          <p:cNvCxnSpPr/>
          <p:nvPr userDrawn="1"/>
        </p:nvCxnSpPr>
        <p:spPr>
          <a:xfrm>
            <a:off x="457200" y="720576"/>
            <a:ext cx="7848121" cy="0"/>
          </a:xfrm>
          <a:prstGeom prst="line">
            <a:avLst/>
          </a:prstGeom>
          <a:ln w="3175" cmpd="sng">
            <a:solidFill>
              <a:srgbClr val="C2CFDC"/>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userDrawn="1"/>
        </p:nvSpPr>
        <p:spPr>
          <a:xfrm>
            <a:off x="6795635" y="307265"/>
            <a:ext cx="1582778" cy="338554"/>
          </a:xfrm>
          <a:prstGeom prst="rect">
            <a:avLst/>
          </a:prstGeom>
          <a:noFill/>
        </p:spPr>
        <p:txBody>
          <a:bodyPr wrap="square" rtlCol="0">
            <a:spAutoFit/>
          </a:bodyPr>
          <a:lstStyle/>
          <a:p>
            <a:pPr defTabSz="457200"/>
            <a:r>
              <a:rPr lang="en-US" sz="1600" i="1" dirty="0">
                <a:solidFill>
                  <a:prstClr val="white"/>
                </a:solidFill>
                <a:latin typeface="Calibri"/>
                <a:cs typeface="Calibri"/>
              </a:rPr>
              <a:t>A Story of Units</a:t>
            </a:r>
          </a:p>
        </p:txBody>
      </p:sp>
    </p:spTree>
    <p:extLst>
      <p:ext uri="{BB962C8B-B14F-4D97-AF65-F5344CB8AC3E}">
        <p14:creationId xmlns:p14="http://schemas.microsoft.com/office/powerpoint/2010/main" val="269262889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5_Title Only">
    <p:spTree>
      <p:nvGrpSpPr>
        <p:cNvPr id="1" name=""/>
        <p:cNvGrpSpPr/>
        <p:nvPr/>
      </p:nvGrpSpPr>
      <p:grpSpPr>
        <a:xfrm>
          <a:off x="0" y="0"/>
          <a:ext cx="0" cy="0"/>
          <a:chOff x="0" y="0"/>
          <a:chExt cx="0" cy="0"/>
        </a:xfrm>
      </p:grpSpPr>
      <p:sp>
        <p:nvSpPr>
          <p:cNvPr id="7" name="Title 1"/>
          <p:cNvSpPr>
            <a:spLocks noGrp="1"/>
          </p:cNvSpPr>
          <p:nvPr>
            <p:ph type="title"/>
          </p:nvPr>
        </p:nvSpPr>
        <p:spPr>
          <a:xfrm>
            <a:off x="457200" y="1089091"/>
            <a:ext cx="8229600" cy="824382"/>
          </a:xfrm>
        </p:spPr>
        <p:txBody>
          <a:bodyPr lIns="0" tIns="0" rIns="0" bIns="0" anchor="t">
            <a:noAutofit/>
          </a:bodyPr>
          <a:lstStyle>
            <a:lvl1pPr algn="l">
              <a:defRPr sz="3600" b="1">
                <a:solidFill>
                  <a:srgbClr val="7B083C"/>
                </a:solidFill>
                <a:latin typeface="Calibri"/>
                <a:cs typeface="Calibri"/>
              </a:defRPr>
            </a:lvl1pPr>
          </a:lstStyle>
          <a:p>
            <a:r>
              <a:rPr lang="en-US" dirty="0" smtClean="0"/>
              <a:t>Click to edit Master title style</a:t>
            </a:r>
            <a:endParaRPr lang="en-US" dirty="0"/>
          </a:p>
        </p:txBody>
      </p:sp>
      <p:sp>
        <p:nvSpPr>
          <p:cNvPr id="5" name="Slide Number Placeholder 5"/>
          <p:cNvSpPr>
            <a:spLocks noGrp="1"/>
          </p:cNvSpPr>
          <p:nvPr>
            <p:ph type="sldNum" sz="quarter" idx="10"/>
          </p:nvPr>
        </p:nvSpPr>
        <p:spPr>
          <a:xfrm>
            <a:off x="8434949" y="6115471"/>
            <a:ext cx="496903" cy="366713"/>
          </a:xfrm>
        </p:spPr>
        <p:txBody>
          <a:bodyPr wrap="square" numCol="1" anchorCtr="0" compatLnSpc="1">
            <a:prstTxWarp prst="textNoShape">
              <a:avLst/>
            </a:prstTxWarp>
          </a:bodyPr>
          <a:lstStyle>
            <a:lvl1pPr algn="ctr" fontAlgn="base">
              <a:spcBef>
                <a:spcPct val="0"/>
              </a:spcBef>
              <a:spcAft>
                <a:spcPct val="0"/>
              </a:spcAft>
              <a:defRPr sz="1000" b="1">
                <a:solidFill>
                  <a:srgbClr val="7B083C"/>
                </a:solidFill>
                <a:latin typeface="Calibri"/>
                <a:ea typeface="Arial" charset="0"/>
                <a:cs typeface="Calibri"/>
              </a:defRPr>
            </a:lvl1pPr>
          </a:lstStyle>
          <a:p>
            <a:pPr>
              <a:defRPr/>
            </a:pPr>
            <a:fld id="{6F00AB01-4170-4D6E-91C0-E0BCC4030175}" type="slidenum">
              <a:rPr lang="en-US" smtClean="0"/>
              <a:pPr>
                <a:defRPr/>
              </a:pPr>
              <a:t>‹#›</a:t>
            </a:fld>
            <a:endParaRPr lang="en-US" dirty="0"/>
          </a:p>
        </p:txBody>
      </p:sp>
      <p:pic>
        <p:nvPicPr>
          <p:cNvPr id="2" name="Picture 1"/>
          <p:cNvPicPr>
            <a:picLocks noChangeAspect="1"/>
          </p:cNvPicPr>
          <p:nvPr userDrawn="1"/>
        </p:nvPicPr>
        <p:blipFill>
          <a:blip r:embed="rId2"/>
          <a:stretch>
            <a:fillRect/>
          </a:stretch>
        </p:blipFill>
        <p:spPr>
          <a:xfrm>
            <a:off x="457200" y="6298828"/>
            <a:ext cx="279400" cy="241300"/>
          </a:xfrm>
          <a:prstGeom prst="rect">
            <a:avLst/>
          </a:prstGeom>
        </p:spPr>
      </p:pic>
      <p:pic>
        <p:nvPicPr>
          <p:cNvPr id="6" name="Picture 5"/>
          <p:cNvPicPr>
            <a:picLocks noChangeAspect="1"/>
          </p:cNvPicPr>
          <p:nvPr userDrawn="1"/>
        </p:nvPicPr>
        <p:blipFill>
          <a:blip r:embed="rId3"/>
          <a:stretch>
            <a:fillRect/>
          </a:stretch>
        </p:blipFill>
        <p:spPr>
          <a:xfrm>
            <a:off x="812893" y="6292509"/>
            <a:ext cx="762000" cy="254000"/>
          </a:xfrm>
          <a:prstGeom prst="rect">
            <a:avLst/>
          </a:prstGeom>
        </p:spPr>
      </p:pic>
      <p:sp>
        <p:nvSpPr>
          <p:cNvPr id="10" name="TextBox 9"/>
          <p:cNvSpPr txBox="1"/>
          <p:nvPr userDrawn="1"/>
        </p:nvSpPr>
        <p:spPr>
          <a:xfrm>
            <a:off x="457200" y="6628163"/>
            <a:ext cx="5522098" cy="92333"/>
          </a:xfrm>
          <a:prstGeom prst="rect">
            <a:avLst/>
          </a:prstGeom>
          <a:noFill/>
        </p:spPr>
        <p:txBody>
          <a:bodyPr wrap="square" lIns="0" tIns="0" rIns="0" bIns="0" rtlCol="0">
            <a:spAutoFit/>
          </a:bodyPr>
          <a:lstStyle/>
          <a:p>
            <a:pPr defTabSz="457200"/>
            <a:r>
              <a:rPr lang="en-US" sz="600" dirty="0">
                <a:solidFill>
                  <a:prstClr val="white">
                    <a:lumMod val="50000"/>
                  </a:prstClr>
                </a:solidFill>
                <a:latin typeface="Calibri"/>
                <a:cs typeface="Calibri"/>
              </a:rPr>
              <a:t>© 2012 Common Core, Inc. All rights reserved. </a:t>
            </a:r>
            <a:r>
              <a:rPr lang="en-US" sz="600" b="1" dirty="0">
                <a:solidFill>
                  <a:prstClr val="white">
                    <a:lumMod val="50000"/>
                  </a:prstClr>
                </a:solidFill>
                <a:latin typeface="Calibri"/>
                <a:cs typeface="Calibri"/>
              </a:rPr>
              <a:t>commoncore.org</a:t>
            </a:r>
          </a:p>
        </p:txBody>
      </p:sp>
      <p:cxnSp>
        <p:nvCxnSpPr>
          <p:cNvPr id="12" name="Straight Connector 11"/>
          <p:cNvCxnSpPr/>
          <p:nvPr userDrawn="1"/>
        </p:nvCxnSpPr>
        <p:spPr>
          <a:xfrm>
            <a:off x="457200" y="6160595"/>
            <a:ext cx="7848121" cy="0"/>
          </a:xfrm>
          <a:prstGeom prst="line">
            <a:avLst/>
          </a:prstGeom>
          <a:ln w="571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8561315" y="6413332"/>
            <a:ext cx="252728" cy="0"/>
          </a:xfrm>
          <a:prstGeom prst="line">
            <a:avLst/>
          </a:prstGeom>
          <a:ln w="6350" cmpd="sng">
            <a:solidFill>
              <a:srgbClr val="B4695A"/>
            </a:solidFill>
          </a:ln>
          <a:effectLst/>
        </p:spPr>
        <p:style>
          <a:lnRef idx="2">
            <a:schemeClr val="accent1"/>
          </a:lnRef>
          <a:fillRef idx="0">
            <a:schemeClr val="accent1"/>
          </a:fillRef>
          <a:effectRef idx="1">
            <a:schemeClr val="accent1"/>
          </a:effectRef>
          <a:fontRef idx="minor">
            <a:schemeClr val="tx1"/>
          </a:fontRef>
        </p:style>
      </p:cxnSp>
      <p:pic>
        <p:nvPicPr>
          <p:cNvPr id="18" name="Picture 17" descr="engageny_logo_bw.jpg"/>
          <p:cNvPicPr>
            <a:picLocks noChangeAspect="1"/>
          </p:cNvPicPr>
          <p:nvPr userDrawn="1"/>
        </p:nvPicPr>
        <p:blipFill>
          <a:blip r:embed="rId4" cstate="print">
            <a:alphaModFix amt="48000"/>
            <a:extLst>
              <a:ext uri="{28A0092B-C50C-407E-A947-70E740481C1C}">
                <a14:useLocalDpi xmlns:a14="http://schemas.microsoft.com/office/drawing/2010/main" val="0"/>
              </a:ext>
            </a:extLst>
          </a:blip>
          <a:stretch>
            <a:fillRect/>
          </a:stretch>
        </p:blipFill>
        <p:spPr>
          <a:xfrm>
            <a:off x="7219093" y="6274470"/>
            <a:ext cx="1099054" cy="302472"/>
          </a:xfrm>
          <a:prstGeom prst="rect">
            <a:avLst/>
          </a:prstGeom>
        </p:spPr>
      </p:pic>
      <p:sp>
        <p:nvSpPr>
          <p:cNvPr id="20" name="Round Same Side Corner Rectangle 19"/>
          <p:cNvSpPr/>
          <p:nvPr userDrawn="1"/>
        </p:nvSpPr>
        <p:spPr>
          <a:xfrm>
            <a:off x="457200" y="309164"/>
            <a:ext cx="7848121" cy="369632"/>
          </a:xfrm>
          <a:prstGeom prst="round2SameRect">
            <a:avLst/>
          </a:prstGeom>
          <a:solidFill>
            <a:srgbClr val="0A668B">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3" name="Text Placeholder 2"/>
          <p:cNvSpPr>
            <a:spLocks noGrp="1"/>
          </p:cNvSpPr>
          <p:nvPr>
            <p:ph idx="1" hasCustomPrompt="1"/>
          </p:nvPr>
        </p:nvSpPr>
        <p:spPr bwMode="auto">
          <a:xfrm>
            <a:off x="457200" y="1913474"/>
            <a:ext cx="8229600" cy="4019126"/>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a:defRPr sz="2800">
                <a:latin typeface="Calibri"/>
                <a:cs typeface="Calibri"/>
              </a:defRPr>
            </a:lvl1pPr>
            <a:lvl2pPr>
              <a:defRPr sz="2400">
                <a:latin typeface="Calibri"/>
                <a:cs typeface="Calibri"/>
              </a:defRPr>
            </a:lvl2pPr>
            <a:lvl3pPr>
              <a:defRPr sz="2000">
                <a:latin typeface="Calibri"/>
                <a:cs typeface="Calibri"/>
              </a:defRPr>
            </a:lvl3pPr>
            <a:lvl4pPr>
              <a:defRPr sz="1800">
                <a:solidFill>
                  <a:srgbClr val="7B083C"/>
                </a:solidFill>
                <a:latin typeface="Calibri"/>
                <a:cs typeface="Calibri"/>
              </a:defRPr>
            </a:lvl4pPr>
            <a:lvl5pPr>
              <a:defRPr>
                <a:latin typeface="Calibri"/>
                <a:cs typeface="Calibr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3" name="TextBox 12"/>
          <p:cNvSpPr txBox="1"/>
          <p:nvPr userDrawn="1"/>
        </p:nvSpPr>
        <p:spPr>
          <a:xfrm>
            <a:off x="507917" y="328903"/>
            <a:ext cx="5305715" cy="307777"/>
          </a:xfrm>
          <a:prstGeom prst="rect">
            <a:avLst/>
          </a:prstGeom>
          <a:noFill/>
        </p:spPr>
        <p:txBody>
          <a:bodyPr wrap="square" rtlCol="0">
            <a:spAutoFit/>
          </a:bodyPr>
          <a:lstStyle/>
          <a:p>
            <a:pPr defTabSz="457200"/>
            <a:r>
              <a:rPr lang="en-US" sz="1400" b="1" spc="100" dirty="0">
                <a:solidFill>
                  <a:srgbClr val="0A668B">
                    <a:alpha val="42000"/>
                  </a:srgbClr>
                </a:solidFill>
                <a:latin typeface="Calibri"/>
                <a:cs typeface="Calibri"/>
              </a:rPr>
              <a:t>NYS COMMON CORE MATHEMATICS CURRICULUM</a:t>
            </a:r>
          </a:p>
        </p:txBody>
      </p:sp>
      <p:cxnSp>
        <p:nvCxnSpPr>
          <p:cNvPr id="19" name="Straight Connector 18"/>
          <p:cNvCxnSpPr/>
          <p:nvPr userDrawn="1"/>
        </p:nvCxnSpPr>
        <p:spPr>
          <a:xfrm>
            <a:off x="457200" y="720576"/>
            <a:ext cx="7848121" cy="0"/>
          </a:xfrm>
          <a:prstGeom prst="line">
            <a:avLst/>
          </a:prstGeom>
          <a:ln w="3175" cmpd="sng">
            <a:solidFill>
              <a:srgbClr val="C2CFDC"/>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userDrawn="1"/>
        </p:nvSpPr>
        <p:spPr>
          <a:xfrm>
            <a:off x="6795635" y="307265"/>
            <a:ext cx="1582778" cy="338554"/>
          </a:xfrm>
          <a:prstGeom prst="rect">
            <a:avLst/>
          </a:prstGeom>
          <a:noFill/>
        </p:spPr>
        <p:txBody>
          <a:bodyPr wrap="square" rtlCol="0">
            <a:spAutoFit/>
          </a:bodyPr>
          <a:lstStyle/>
          <a:p>
            <a:pPr defTabSz="457200"/>
            <a:r>
              <a:rPr lang="en-US" sz="1600" i="1" dirty="0">
                <a:solidFill>
                  <a:prstClr val="white"/>
                </a:solidFill>
                <a:latin typeface="Calibri"/>
                <a:cs typeface="Calibri"/>
              </a:rPr>
              <a:t>A Story of Units</a:t>
            </a:r>
          </a:p>
        </p:txBody>
      </p:sp>
    </p:spTree>
    <p:extLst>
      <p:ext uri="{BB962C8B-B14F-4D97-AF65-F5344CB8AC3E}">
        <p14:creationId xmlns:p14="http://schemas.microsoft.com/office/powerpoint/2010/main" val="3832238523"/>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6_Title Only">
    <p:spTree>
      <p:nvGrpSpPr>
        <p:cNvPr id="1" name=""/>
        <p:cNvGrpSpPr/>
        <p:nvPr/>
      </p:nvGrpSpPr>
      <p:grpSpPr>
        <a:xfrm>
          <a:off x="0" y="0"/>
          <a:ext cx="0" cy="0"/>
          <a:chOff x="0" y="0"/>
          <a:chExt cx="0" cy="0"/>
        </a:xfrm>
      </p:grpSpPr>
      <p:sp>
        <p:nvSpPr>
          <p:cNvPr id="7" name="Title 1"/>
          <p:cNvSpPr>
            <a:spLocks noGrp="1"/>
          </p:cNvSpPr>
          <p:nvPr>
            <p:ph type="title"/>
          </p:nvPr>
        </p:nvSpPr>
        <p:spPr>
          <a:xfrm>
            <a:off x="457200" y="1089091"/>
            <a:ext cx="8229600" cy="824382"/>
          </a:xfrm>
        </p:spPr>
        <p:txBody>
          <a:bodyPr lIns="0" tIns="0" rIns="0" bIns="0" anchor="t">
            <a:noAutofit/>
          </a:bodyPr>
          <a:lstStyle>
            <a:lvl1pPr algn="l">
              <a:defRPr sz="3600" b="1">
                <a:solidFill>
                  <a:srgbClr val="7B083C"/>
                </a:solidFill>
                <a:latin typeface="Calibri"/>
                <a:cs typeface="Calibri"/>
              </a:defRPr>
            </a:lvl1pPr>
          </a:lstStyle>
          <a:p>
            <a:r>
              <a:rPr lang="en-US" dirty="0" smtClean="0"/>
              <a:t>Click to edit Master title style</a:t>
            </a:r>
            <a:endParaRPr lang="en-US" dirty="0"/>
          </a:p>
        </p:txBody>
      </p:sp>
      <p:sp>
        <p:nvSpPr>
          <p:cNvPr id="5" name="Slide Number Placeholder 5"/>
          <p:cNvSpPr>
            <a:spLocks noGrp="1"/>
          </p:cNvSpPr>
          <p:nvPr>
            <p:ph type="sldNum" sz="quarter" idx="10"/>
          </p:nvPr>
        </p:nvSpPr>
        <p:spPr>
          <a:xfrm>
            <a:off x="8434949" y="6115471"/>
            <a:ext cx="496903" cy="366713"/>
          </a:xfrm>
        </p:spPr>
        <p:txBody>
          <a:bodyPr wrap="square" numCol="1" anchorCtr="0" compatLnSpc="1">
            <a:prstTxWarp prst="textNoShape">
              <a:avLst/>
            </a:prstTxWarp>
          </a:bodyPr>
          <a:lstStyle>
            <a:lvl1pPr algn="ctr" fontAlgn="base">
              <a:spcBef>
                <a:spcPct val="0"/>
              </a:spcBef>
              <a:spcAft>
                <a:spcPct val="0"/>
              </a:spcAft>
              <a:defRPr sz="1000" b="1">
                <a:solidFill>
                  <a:srgbClr val="7B083C"/>
                </a:solidFill>
                <a:latin typeface="Calibri"/>
                <a:ea typeface="Arial" charset="0"/>
                <a:cs typeface="Calibri"/>
              </a:defRPr>
            </a:lvl1pPr>
          </a:lstStyle>
          <a:p>
            <a:pPr>
              <a:defRPr/>
            </a:pPr>
            <a:fld id="{6F00AB01-4170-4D6E-91C0-E0BCC4030175}" type="slidenum">
              <a:rPr lang="en-US" smtClean="0"/>
              <a:pPr>
                <a:defRPr/>
              </a:pPr>
              <a:t>‹#›</a:t>
            </a:fld>
            <a:endParaRPr lang="en-US" dirty="0"/>
          </a:p>
        </p:txBody>
      </p:sp>
      <p:pic>
        <p:nvPicPr>
          <p:cNvPr id="2" name="Picture 1"/>
          <p:cNvPicPr>
            <a:picLocks noChangeAspect="1"/>
          </p:cNvPicPr>
          <p:nvPr userDrawn="1"/>
        </p:nvPicPr>
        <p:blipFill>
          <a:blip r:embed="rId2"/>
          <a:stretch>
            <a:fillRect/>
          </a:stretch>
        </p:blipFill>
        <p:spPr>
          <a:xfrm>
            <a:off x="457200" y="6298828"/>
            <a:ext cx="279400" cy="241300"/>
          </a:xfrm>
          <a:prstGeom prst="rect">
            <a:avLst/>
          </a:prstGeom>
        </p:spPr>
      </p:pic>
      <p:pic>
        <p:nvPicPr>
          <p:cNvPr id="6" name="Picture 5"/>
          <p:cNvPicPr>
            <a:picLocks noChangeAspect="1"/>
          </p:cNvPicPr>
          <p:nvPr userDrawn="1"/>
        </p:nvPicPr>
        <p:blipFill>
          <a:blip r:embed="rId3"/>
          <a:stretch>
            <a:fillRect/>
          </a:stretch>
        </p:blipFill>
        <p:spPr>
          <a:xfrm>
            <a:off x="812893" y="6292509"/>
            <a:ext cx="762000" cy="254000"/>
          </a:xfrm>
          <a:prstGeom prst="rect">
            <a:avLst/>
          </a:prstGeom>
        </p:spPr>
      </p:pic>
      <p:sp>
        <p:nvSpPr>
          <p:cNvPr id="10" name="TextBox 9"/>
          <p:cNvSpPr txBox="1"/>
          <p:nvPr userDrawn="1"/>
        </p:nvSpPr>
        <p:spPr>
          <a:xfrm>
            <a:off x="457200" y="6628163"/>
            <a:ext cx="5522098" cy="92333"/>
          </a:xfrm>
          <a:prstGeom prst="rect">
            <a:avLst/>
          </a:prstGeom>
          <a:noFill/>
        </p:spPr>
        <p:txBody>
          <a:bodyPr wrap="square" lIns="0" tIns="0" rIns="0" bIns="0" rtlCol="0">
            <a:spAutoFit/>
          </a:bodyPr>
          <a:lstStyle/>
          <a:p>
            <a:pPr defTabSz="457200"/>
            <a:r>
              <a:rPr lang="en-US" sz="600" dirty="0">
                <a:solidFill>
                  <a:prstClr val="white">
                    <a:lumMod val="50000"/>
                  </a:prstClr>
                </a:solidFill>
                <a:latin typeface="Calibri"/>
                <a:cs typeface="Calibri"/>
              </a:rPr>
              <a:t>© 2012 Common Core, Inc. All rights reserved. </a:t>
            </a:r>
            <a:r>
              <a:rPr lang="en-US" sz="600" b="1" dirty="0">
                <a:solidFill>
                  <a:prstClr val="white">
                    <a:lumMod val="50000"/>
                  </a:prstClr>
                </a:solidFill>
                <a:latin typeface="Calibri"/>
                <a:cs typeface="Calibri"/>
              </a:rPr>
              <a:t>commoncore.org</a:t>
            </a:r>
          </a:p>
        </p:txBody>
      </p:sp>
      <p:cxnSp>
        <p:nvCxnSpPr>
          <p:cNvPr id="12" name="Straight Connector 11"/>
          <p:cNvCxnSpPr/>
          <p:nvPr userDrawn="1"/>
        </p:nvCxnSpPr>
        <p:spPr>
          <a:xfrm>
            <a:off x="457200" y="6160595"/>
            <a:ext cx="7848121" cy="0"/>
          </a:xfrm>
          <a:prstGeom prst="line">
            <a:avLst/>
          </a:prstGeom>
          <a:ln w="571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8561315" y="6413332"/>
            <a:ext cx="252728" cy="0"/>
          </a:xfrm>
          <a:prstGeom prst="line">
            <a:avLst/>
          </a:prstGeom>
          <a:ln w="6350" cmpd="sng">
            <a:solidFill>
              <a:srgbClr val="B4695A"/>
            </a:solidFill>
          </a:ln>
          <a:effectLst/>
        </p:spPr>
        <p:style>
          <a:lnRef idx="2">
            <a:schemeClr val="accent1"/>
          </a:lnRef>
          <a:fillRef idx="0">
            <a:schemeClr val="accent1"/>
          </a:fillRef>
          <a:effectRef idx="1">
            <a:schemeClr val="accent1"/>
          </a:effectRef>
          <a:fontRef idx="minor">
            <a:schemeClr val="tx1"/>
          </a:fontRef>
        </p:style>
      </p:cxnSp>
      <p:pic>
        <p:nvPicPr>
          <p:cNvPr id="18" name="Picture 17" descr="engageny_logo_bw.jpg"/>
          <p:cNvPicPr>
            <a:picLocks noChangeAspect="1"/>
          </p:cNvPicPr>
          <p:nvPr userDrawn="1"/>
        </p:nvPicPr>
        <p:blipFill>
          <a:blip r:embed="rId4" cstate="print">
            <a:alphaModFix amt="48000"/>
            <a:extLst>
              <a:ext uri="{28A0092B-C50C-407E-A947-70E740481C1C}">
                <a14:useLocalDpi xmlns:a14="http://schemas.microsoft.com/office/drawing/2010/main" val="0"/>
              </a:ext>
            </a:extLst>
          </a:blip>
          <a:stretch>
            <a:fillRect/>
          </a:stretch>
        </p:blipFill>
        <p:spPr>
          <a:xfrm>
            <a:off x="7219093" y="6274470"/>
            <a:ext cx="1099054" cy="302472"/>
          </a:xfrm>
          <a:prstGeom prst="rect">
            <a:avLst/>
          </a:prstGeom>
        </p:spPr>
      </p:pic>
      <p:sp>
        <p:nvSpPr>
          <p:cNvPr id="20" name="Round Same Side Corner Rectangle 19"/>
          <p:cNvSpPr/>
          <p:nvPr userDrawn="1"/>
        </p:nvSpPr>
        <p:spPr>
          <a:xfrm>
            <a:off x="457200" y="309164"/>
            <a:ext cx="7848121" cy="369632"/>
          </a:xfrm>
          <a:prstGeom prst="round2SameRect">
            <a:avLst/>
          </a:prstGeom>
          <a:solidFill>
            <a:srgbClr val="0A668B">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3" name="Text Placeholder 2"/>
          <p:cNvSpPr>
            <a:spLocks noGrp="1"/>
          </p:cNvSpPr>
          <p:nvPr>
            <p:ph idx="1" hasCustomPrompt="1"/>
          </p:nvPr>
        </p:nvSpPr>
        <p:spPr bwMode="auto">
          <a:xfrm>
            <a:off x="457200" y="1913474"/>
            <a:ext cx="8229600" cy="4019126"/>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a:defRPr sz="2800">
                <a:latin typeface="Calibri"/>
                <a:cs typeface="Calibri"/>
              </a:defRPr>
            </a:lvl1pPr>
            <a:lvl2pPr>
              <a:defRPr sz="2400">
                <a:latin typeface="Calibri"/>
                <a:cs typeface="Calibri"/>
              </a:defRPr>
            </a:lvl2pPr>
            <a:lvl3pPr>
              <a:defRPr sz="2000">
                <a:latin typeface="Calibri"/>
                <a:cs typeface="Calibri"/>
              </a:defRPr>
            </a:lvl3pPr>
            <a:lvl4pPr>
              <a:defRPr sz="1800">
                <a:solidFill>
                  <a:srgbClr val="7B083C"/>
                </a:solidFill>
                <a:latin typeface="Calibri"/>
                <a:cs typeface="Calibri"/>
              </a:defRPr>
            </a:lvl4pPr>
            <a:lvl5pPr>
              <a:defRPr>
                <a:latin typeface="Calibri"/>
                <a:cs typeface="Calibr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3" name="TextBox 12"/>
          <p:cNvSpPr txBox="1"/>
          <p:nvPr userDrawn="1"/>
        </p:nvSpPr>
        <p:spPr>
          <a:xfrm>
            <a:off x="507917" y="328903"/>
            <a:ext cx="5305715" cy="307777"/>
          </a:xfrm>
          <a:prstGeom prst="rect">
            <a:avLst/>
          </a:prstGeom>
          <a:noFill/>
        </p:spPr>
        <p:txBody>
          <a:bodyPr wrap="square" rtlCol="0">
            <a:spAutoFit/>
          </a:bodyPr>
          <a:lstStyle/>
          <a:p>
            <a:pPr defTabSz="457200"/>
            <a:r>
              <a:rPr lang="en-US" sz="1400" b="1" spc="100" dirty="0">
                <a:solidFill>
                  <a:srgbClr val="0A668B">
                    <a:alpha val="42000"/>
                  </a:srgbClr>
                </a:solidFill>
                <a:latin typeface="Calibri"/>
                <a:cs typeface="Calibri"/>
              </a:rPr>
              <a:t>NYS COMMON CORE MATHEMATICS CURRICULUM</a:t>
            </a:r>
          </a:p>
        </p:txBody>
      </p:sp>
      <p:cxnSp>
        <p:nvCxnSpPr>
          <p:cNvPr id="19" name="Straight Connector 18"/>
          <p:cNvCxnSpPr/>
          <p:nvPr userDrawn="1"/>
        </p:nvCxnSpPr>
        <p:spPr>
          <a:xfrm>
            <a:off x="457200" y="720576"/>
            <a:ext cx="7848121" cy="0"/>
          </a:xfrm>
          <a:prstGeom prst="line">
            <a:avLst/>
          </a:prstGeom>
          <a:ln w="3175" cmpd="sng">
            <a:solidFill>
              <a:srgbClr val="C2CFDC"/>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userDrawn="1"/>
        </p:nvSpPr>
        <p:spPr>
          <a:xfrm>
            <a:off x="6795635" y="307265"/>
            <a:ext cx="1582778" cy="338554"/>
          </a:xfrm>
          <a:prstGeom prst="rect">
            <a:avLst/>
          </a:prstGeom>
          <a:noFill/>
        </p:spPr>
        <p:txBody>
          <a:bodyPr wrap="square" rtlCol="0">
            <a:spAutoFit/>
          </a:bodyPr>
          <a:lstStyle/>
          <a:p>
            <a:pPr defTabSz="457200"/>
            <a:r>
              <a:rPr lang="en-US" sz="1600" i="1" dirty="0">
                <a:solidFill>
                  <a:prstClr val="white"/>
                </a:solidFill>
                <a:latin typeface="Calibri"/>
                <a:cs typeface="Calibri"/>
              </a:rPr>
              <a:t>A Story of Units</a:t>
            </a:r>
          </a:p>
        </p:txBody>
      </p:sp>
    </p:spTree>
    <p:extLst>
      <p:ext uri="{BB962C8B-B14F-4D97-AF65-F5344CB8AC3E}">
        <p14:creationId xmlns:p14="http://schemas.microsoft.com/office/powerpoint/2010/main" val="195365294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7_Title Only">
    <p:spTree>
      <p:nvGrpSpPr>
        <p:cNvPr id="1" name=""/>
        <p:cNvGrpSpPr/>
        <p:nvPr/>
      </p:nvGrpSpPr>
      <p:grpSpPr>
        <a:xfrm>
          <a:off x="0" y="0"/>
          <a:ext cx="0" cy="0"/>
          <a:chOff x="0" y="0"/>
          <a:chExt cx="0" cy="0"/>
        </a:xfrm>
      </p:grpSpPr>
      <p:sp>
        <p:nvSpPr>
          <p:cNvPr id="7" name="Title 1"/>
          <p:cNvSpPr>
            <a:spLocks noGrp="1"/>
          </p:cNvSpPr>
          <p:nvPr>
            <p:ph type="title"/>
          </p:nvPr>
        </p:nvSpPr>
        <p:spPr>
          <a:xfrm>
            <a:off x="457200" y="1089091"/>
            <a:ext cx="8229600" cy="824382"/>
          </a:xfrm>
        </p:spPr>
        <p:txBody>
          <a:bodyPr lIns="0" tIns="0" rIns="0" bIns="0" anchor="t">
            <a:noAutofit/>
          </a:bodyPr>
          <a:lstStyle>
            <a:lvl1pPr algn="l">
              <a:defRPr sz="3600" b="1">
                <a:solidFill>
                  <a:srgbClr val="7B083C"/>
                </a:solidFill>
                <a:latin typeface="Calibri"/>
                <a:cs typeface="Calibri"/>
              </a:defRPr>
            </a:lvl1pPr>
          </a:lstStyle>
          <a:p>
            <a:r>
              <a:rPr lang="en-US" dirty="0" smtClean="0"/>
              <a:t>Click to edit Master title style</a:t>
            </a:r>
            <a:endParaRPr lang="en-US" dirty="0"/>
          </a:p>
        </p:txBody>
      </p:sp>
      <p:sp>
        <p:nvSpPr>
          <p:cNvPr id="5" name="Slide Number Placeholder 5"/>
          <p:cNvSpPr>
            <a:spLocks noGrp="1"/>
          </p:cNvSpPr>
          <p:nvPr>
            <p:ph type="sldNum" sz="quarter" idx="10"/>
          </p:nvPr>
        </p:nvSpPr>
        <p:spPr>
          <a:xfrm>
            <a:off x="8434949" y="6115471"/>
            <a:ext cx="496903" cy="366713"/>
          </a:xfrm>
        </p:spPr>
        <p:txBody>
          <a:bodyPr wrap="square" numCol="1" anchorCtr="0" compatLnSpc="1">
            <a:prstTxWarp prst="textNoShape">
              <a:avLst/>
            </a:prstTxWarp>
          </a:bodyPr>
          <a:lstStyle>
            <a:lvl1pPr algn="ctr" fontAlgn="base">
              <a:spcBef>
                <a:spcPct val="0"/>
              </a:spcBef>
              <a:spcAft>
                <a:spcPct val="0"/>
              </a:spcAft>
              <a:defRPr sz="1000" b="1">
                <a:solidFill>
                  <a:srgbClr val="7B083C"/>
                </a:solidFill>
                <a:latin typeface="Calibri"/>
                <a:ea typeface="Arial" charset="0"/>
                <a:cs typeface="Calibri"/>
              </a:defRPr>
            </a:lvl1pPr>
          </a:lstStyle>
          <a:p>
            <a:pPr>
              <a:defRPr/>
            </a:pPr>
            <a:fld id="{6F00AB01-4170-4D6E-91C0-E0BCC4030175}" type="slidenum">
              <a:rPr lang="en-US" smtClean="0"/>
              <a:pPr>
                <a:defRPr/>
              </a:pPr>
              <a:t>‹#›</a:t>
            </a:fld>
            <a:endParaRPr lang="en-US" dirty="0"/>
          </a:p>
        </p:txBody>
      </p:sp>
      <p:pic>
        <p:nvPicPr>
          <p:cNvPr id="2" name="Picture 1"/>
          <p:cNvPicPr>
            <a:picLocks noChangeAspect="1"/>
          </p:cNvPicPr>
          <p:nvPr userDrawn="1"/>
        </p:nvPicPr>
        <p:blipFill>
          <a:blip r:embed="rId2"/>
          <a:stretch>
            <a:fillRect/>
          </a:stretch>
        </p:blipFill>
        <p:spPr>
          <a:xfrm>
            <a:off x="457200" y="6298828"/>
            <a:ext cx="279400" cy="241300"/>
          </a:xfrm>
          <a:prstGeom prst="rect">
            <a:avLst/>
          </a:prstGeom>
        </p:spPr>
      </p:pic>
      <p:pic>
        <p:nvPicPr>
          <p:cNvPr id="6" name="Picture 5"/>
          <p:cNvPicPr>
            <a:picLocks noChangeAspect="1"/>
          </p:cNvPicPr>
          <p:nvPr userDrawn="1"/>
        </p:nvPicPr>
        <p:blipFill>
          <a:blip r:embed="rId3"/>
          <a:stretch>
            <a:fillRect/>
          </a:stretch>
        </p:blipFill>
        <p:spPr>
          <a:xfrm>
            <a:off x="812893" y="6292509"/>
            <a:ext cx="762000" cy="254000"/>
          </a:xfrm>
          <a:prstGeom prst="rect">
            <a:avLst/>
          </a:prstGeom>
        </p:spPr>
      </p:pic>
      <p:sp>
        <p:nvSpPr>
          <p:cNvPr id="10" name="TextBox 9"/>
          <p:cNvSpPr txBox="1"/>
          <p:nvPr userDrawn="1"/>
        </p:nvSpPr>
        <p:spPr>
          <a:xfrm>
            <a:off x="457200" y="6628163"/>
            <a:ext cx="5522098" cy="92333"/>
          </a:xfrm>
          <a:prstGeom prst="rect">
            <a:avLst/>
          </a:prstGeom>
          <a:noFill/>
        </p:spPr>
        <p:txBody>
          <a:bodyPr wrap="square" lIns="0" tIns="0" rIns="0" bIns="0" rtlCol="0">
            <a:spAutoFit/>
          </a:bodyPr>
          <a:lstStyle/>
          <a:p>
            <a:pPr defTabSz="457200"/>
            <a:r>
              <a:rPr lang="en-US" sz="600" dirty="0">
                <a:solidFill>
                  <a:prstClr val="white">
                    <a:lumMod val="50000"/>
                  </a:prstClr>
                </a:solidFill>
                <a:latin typeface="Calibri"/>
                <a:cs typeface="Calibri"/>
              </a:rPr>
              <a:t>© 2012 Common Core, Inc. All rights reserved. </a:t>
            </a:r>
            <a:r>
              <a:rPr lang="en-US" sz="600" b="1" dirty="0">
                <a:solidFill>
                  <a:prstClr val="white">
                    <a:lumMod val="50000"/>
                  </a:prstClr>
                </a:solidFill>
                <a:latin typeface="Calibri"/>
                <a:cs typeface="Calibri"/>
              </a:rPr>
              <a:t>commoncore.org</a:t>
            </a:r>
          </a:p>
        </p:txBody>
      </p:sp>
      <p:cxnSp>
        <p:nvCxnSpPr>
          <p:cNvPr id="12" name="Straight Connector 11"/>
          <p:cNvCxnSpPr/>
          <p:nvPr userDrawn="1"/>
        </p:nvCxnSpPr>
        <p:spPr>
          <a:xfrm>
            <a:off x="457200" y="6160595"/>
            <a:ext cx="7848121" cy="0"/>
          </a:xfrm>
          <a:prstGeom prst="line">
            <a:avLst/>
          </a:prstGeom>
          <a:ln w="571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8561315" y="6413332"/>
            <a:ext cx="252728" cy="0"/>
          </a:xfrm>
          <a:prstGeom prst="line">
            <a:avLst/>
          </a:prstGeom>
          <a:ln w="6350" cmpd="sng">
            <a:solidFill>
              <a:srgbClr val="B4695A"/>
            </a:solidFill>
          </a:ln>
          <a:effectLst/>
        </p:spPr>
        <p:style>
          <a:lnRef idx="2">
            <a:schemeClr val="accent1"/>
          </a:lnRef>
          <a:fillRef idx="0">
            <a:schemeClr val="accent1"/>
          </a:fillRef>
          <a:effectRef idx="1">
            <a:schemeClr val="accent1"/>
          </a:effectRef>
          <a:fontRef idx="minor">
            <a:schemeClr val="tx1"/>
          </a:fontRef>
        </p:style>
      </p:cxnSp>
      <p:pic>
        <p:nvPicPr>
          <p:cNvPr id="18" name="Picture 17" descr="engageny_logo_bw.jpg"/>
          <p:cNvPicPr>
            <a:picLocks noChangeAspect="1"/>
          </p:cNvPicPr>
          <p:nvPr userDrawn="1"/>
        </p:nvPicPr>
        <p:blipFill>
          <a:blip r:embed="rId4" cstate="print">
            <a:alphaModFix amt="48000"/>
            <a:extLst>
              <a:ext uri="{28A0092B-C50C-407E-A947-70E740481C1C}">
                <a14:useLocalDpi xmlns:a14="http://schemas.microsoft.com/office/drawing/2010/main" val="0"/>
              </a:ext>
            </a:extLst>
          </a:blip>
          <a:stretch>
            <a:fillRect/>
          </a:stretch>
        </p:blipFill>
        <p:spPr>
          <a:xfrm>
            <a:off x="7219093" y="6274470"/>
            <a:ext cx="1099054" cy="302472"/>
          </a:xfrm>
          <a:prstGeom prst="rect">
            <a:avLst/>
          </a:prstGeom>
        </p:spPr>
      </p:pic>
      <p:sp>
        <p:nvSpPr>
          <p:cNvPr id="20" name="Round Same Side Corner Rectangle 19"/>
          <p:cNvSpPr/>
          <p:nvPr userDrawn="1"/>
        </p:nvSpPr>
        <p:spPr>
          <a:xfrm>
            <a:off x="457200" y="309164"/>
            <a:ext cx="7848121" cy="369632"/>
          </a:xfrm>
          <a:prstGeom prst="round2SameRect">
            <a:avLst/>
          </a:prstGeom>
          <a:solidFill>
            <a:srgbClr val="0A668B">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3" name="Text Placeholder 2"/>
          <p:cNvSpPr>
            <a:spLocks noGrp="1"/>
          </p:cNvSpPr>
          <p:nvPr>
            <p:ph idx="1" hasCustomPrompt="1"/>
          </p:nvPr>
        </p:nvSpPr>
        <p:spPr bwMode="auto">
          <a:xfrm>
            <a:off x="457200" y="1913474"/>
            <a:ext cx="8229600" cy="4019126"/>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a:defRPr sz="2800">
                <a:latin typeface="Calibri"/>
                <a:cs typeface="Calibri"/>
              </a:defRPr>
            </a:lvl1pPr>
            <a:lvl2pPr>
              <a:defRPr sz="2400">
                <a:latin typeface="Calibri"/>
                <a:cs typeface="Calibri"/>
              </a:defRPr>
            </a:lvl2pPr>
            <a:lvl3pPr>
              <a:defRPr sz="2000">
                <a:latin typeface="Calibri"/>
                <a:cs typeface="Calibri"/>
              </a:defRPr>
            </a:lvl3pPr>
            <a:lvl4pPr>
              <a:defRPr sz="1800">
                <a:solidFill>
                  <a:srgbClr val="7B083C"/>
                </a:solidFill>
                <a:latin typeface="Calibri"/>
                <a:cs typeface="Calibri"/>
              </a:defRPr>
            </a:lvl4pPr>
            <a:lvl5pPr>
              <a:defRPr>
                <a:latin typeface="Calibri"/>
                <a:cs typeface="Calibr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3" name="TextBox 12"/>
          <p:cNvSpPr txBox="1"/>
          <p:nvPr userDrawn="1"/>
        </p:nvSpPr>
        <p:spPr>
          <a:xfrm>
            <a:off x="507917" y="328903"/>
            <a:ext cx="5305715" cy="307777"/>
          </a:xfrm>
          <a:prstGeom prst="rect">
            <a:avLst/>
          </a:prstGeom>
          <a:noFill/>
        </p:spPr>
        <p:txBody>
          <a:bodyPr wrap="square" rtlCol="0">
            <a:spAutoFit/>
          </a:bodyPr>
          <a:lstStyle/>
          <a:p>
            <a:pPr defTabSz="457200"/>
            <a:r>
              <a:rPr lang="en-US" sz="1400" b="1" spc="100" dirty="0">
                <a:solidFill>
                  <a:srgbClr val="0A668B">
                    <a:alpha val="42000"/>
                  </a:srgbClr>
                </a:solidFill>
                <a:latin typeface="Calibri"/>
                <a:cs typeface="Calibri"/>
              </a:rPr>
              <a:t>NYS COMMON CORE MATHEMATICS CURRICULUM</a:t>
            </a:r>
          </a:p>
        </p:txBody>
      </p:sp>
      <p:cxnSp>
        <p:nvCxnSpPr>
          <p:cNvPr id="19" name="Straight Connector 18"/>
          <p:cNvCxnSpPr/>
          <p:nvPr userDrawn="1"/>
        </p:nvCxnSpPr>
        <p:spPr>
          <a:xfrm>
            <a:off x="457200" y="720576"/>
            <a:ext cx="7848121" cy="0"/>
          </a:xfrm>
          <a:prstGeom prst="line">
            <a:avLst/>
          </a:prstGeom>
          <a:ln w="3175" cmpd="sng">
            <a:solidFill>
              <a:srgbClr val="C2CFDC"/>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userDrawn="1"/>
        </p:nvSpPr>
        <p:spPr>
          <a:xfrm>
            <a:off x="6795635" y="307265"/>
            <a:ext cx="1582778" cy="338554"/>
          </a:xfrm>
          <a:prstGeom prst="rect">
            <a:avLst/>
          </a:prstGeom>
          <a:noFill/>
        </p:spPr>
        <p:txBody>
          <a:bodyPr wrap="square" rtlCol="0">
            <a:spAutoFit/>
          </a:bodyPr>
          <a:lstStyle/>
          <a:p>
            <a:pPr defTabSz="457200"/>
            <a:r>
              <a:rPr lang="en-US" sz="1600" i="1" dirty="0">
                <a:solidFill>
                  <a:prstClr val="white"/>
                </a:solidFill>
                <a:latin typeface="Calibri"/>
                <a:cs typeface="Calibri"/>
              </a:rPr>
              <a:t>A Story of Units</a:t>
            </a:r>
          </a:p>
        </p:txBody>
      </p:sp>
    </p:spTree>
    <p:extLst>
      <p:ext uri="{BB962C8B-B14F-4D97-AF65-F5344CB8AC3E}">
        <p14:creationId xmlns:p14="http://schemas.microsoft.com/office/powerpoint/2010/main" val="3376968266"/>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8_Title Only">
    <p:spTree>
      <p:nvGrpSpPr>
        <p:cNvPr id="1" name=""/>
        <p:cNvGrpSpPr/>
        <p:nvPr/>
      </p:nvGrpSpPr>
      <p:grpSpPr>
        <a:xfrm>
          <a:off x="0" y="0"/>
          <a:ext cx="0" cy="0"/>
          <a:chOff x="0" y="0"/>
          <a:chExt cx="0" cy="0"/>
        </a:xfrm>
      </p:grpSpPr>
      <p:sp>
        <p:nvSpPr>
          <p:cNvPr id="7" name="Title 1"/>
          <p:cNvSpPr>
            <a:spLocks noGrp="1"/>
          </p:cNvSpPr>
          <p:nvPr>
            <p:ph type="title"/>
          </p:nvPr>
        </p:nvSpPr>
        <p:spPr>
          <a:xfrm>
            <a:off x="457200" y="1089091"/>
            <a:ext cx="8229600" cy="824382"/>
          </a:xfrm>
        </p:spPr>
        <p:txBody>
          <a:bodyPr lIns="0" tIns="0" rIns="0" bIns="0" anchor="t">
            <a:noAutofit/>
          </a:bodyPr>
          <a:lstStyle>
            <a:lvl1pPr algn="l">
              <a:defRPr sz="3600" b="1">
                <a:solidFill>
                  <a:srgbClr val="7B083C"/>
                </a:solidFill>
                <a:latin typeface="Calibri"/>
                <a:cs typeface="Calibri"/>
              </a:defRPr>
            </a:lvl1pPr>
          </a:lstStyle>
          <a:p>
            <a:r>
              <a:rPr lang="en-US" dirty="0" smtClean="0"/>
              <a:t>Click to edit Master title style</a:t>
            </a:r>
            <a:endParaRPr lang="en-US" dirty="0"/>
          </a:p>
        </p:txBody>
      </p:sp>
      <p:sp>
        <p:nvSpPr>
          <p:cNvPr id="5" name="Slide Number Placeholder 5"/>
          <p:cNvSpPr>
            <a:spLocks noGrp="1"/>
          </p:cNvSpPr>
          <p:nvPr>
            <p:ph type="sldNum" sz="quarter" idx="10"/>
          </p:nvPr>
        </p:nvSpPr>
        <p:spPr>
          <a:xfrm>
            <a:off x="8434949" y="6115471"/>
            <a:ext cx="496903" cy="366713"/>
          </a:xfrm>
        </p:spPr>
        <p:txBody>
          <a:bodyPr wrap="square" numCol="1" anchorCtr="0" compatLnSpc="1">
            <a:prstTxWarp prst="textNoShape">
              <a:avLst/>
            </a:prstTxWarp>
          </a:bodyPr>
          <a:lstStyle>
            <a:lvl1pPr algn="ctr" fontAlgn="base">
              <a:spcBef>
                <a:spcPct val="0"/>
              </a:spcBef>
              <a:spcAft>
                <a:spcPct val="0"/>
              </a:spcAft>
              <a:defRPr sz="1000" b="1">
                <a:solidFill>
                  <a:srgbClr val="7B083C"/>
                </a:solidFill>
                <a:latin typeface="Calibri"/>
                <a:ea typeface="Arial" charset="0"/>
                <a:cs typeface="Calibri"/>
              </a:defRPr>
            </a:lvl1pPr>
          </a:lstStyle>
          <a:p>
            <a:pPr>
              <a:defRPr/>
            </a:pPr>
            <a:fld id="{6F00AB01-4170-4D6E-91C0-E0BCC4030175}" type="slidenum">
              <a:rPr lang="en-US" smtClean="0"/>
              <a:pPr>
                <a:defRPr/>
              </a:pPr>
              <a:t>‹#›</a:t>
            </a:fld>
            <a:endParaRPr lang="en-US" dirty="0"/>
          </a:p>
        </p:txBody>
      </p:sp>
      <p:pic>
        <p:nvPicPr>
          <p:cNvPr id="2" name="Picture 1"/>
          <p:cNvPicPr>
            <a:picLocks noChangeAspect="1"/>
          </p:cNvPicPr>
          <p:nvPr userDrawn="1"/>
        </p:nvPicPr>
        <p:blipFill>
          <a:blip r:embed="rId2"/>
          <a:stretch>
            <a:fillRect/>
          </a:stretch>
        </p:blipFill>
        <p:spPr>
          <a:xfrm>
            <a:off x="457200" y="6298828"/>
            <a:ext cx="279400" cy="241300"/>
          </a:xfrm>
          <a:prstGeom prst="rect">
            <a:avLst/>
          </a:prstGeom>
        </p:spPr>
      </p:pic>
      <p:pic>
        <p:nvPicPr>
          <p:cNvPr id="6" name="Picture 5"/>
          <p:cNvPicPr>
            <a:picLocks noChangeAspect="1"/>
          </p:cNvPicPr>
          <p:nvPr userDrawn="1"/>
        </p:nvPicPr>
        <p:blipFill>
          <a:blip r:embed="rId3"/>
          <a:stretch>
            <a:fillRect/>
          </a:stretch>
        </p:blipFill>
        <p:spPr>
          <a:xfrm>
            <a:off x="812893" y="6292509"/>
            <a:ext cx="762000" cy="254000"/>
          </a:xfrm>
          <a:prstGeom prst="rect">
            <a:avLst/>
          </a:prstGeom>
        </p:spPr>
      </p:pic>
      <p:sp>
        <p:nvSpPr>
          <p:cNvPr id="10" name="TextBox 9"/>
          <p:cNvSpPr txBox="1"/>
          <p:nvPr userDrawn="1"/>
        </p:nvSpPr>
        <p:spPr>
          <a:xfrm>
            <a:off x="457200" y="6628163"/>
            <a:ext cx="5522098" cy="92333"/>
          </a:xfrm>
          <a:prstGeom prst="rect">
            <a:avLst/>
          </a:prstGeom>
          <a:noFill/>
        </p:spPr>
        <p:txBody>
          <a:bodyPr wrap="square" lIns="0" tIns="0" rIns="0" bIns="0" rtlCol="0">
            <a:spAutoFit/>
          </a:bodyPr>
          <a:lstStyle/>
          <a:p>
            <a:pPr defTabSz="457200"/>
            <a:r>
              <a:rPr lang="en-US" sz="600" dirty="0">
                <a:solidFill>
                  <a:prstClr val="white">
                    <a:lumMod val="50000"/>
                  </a:prstClr>
                </a:solidFill>
                <a:latin typeface="Calibri"/>
                <a:cs typeface="Calibri"/>
              </a:rPr>
              <a:t>© 2012 Common Core, Inc. All rights reserved. </a:t>
            </a:r>
            <a:r>
              <a:rPr lang="en-US" sz="600" b="1" dirty="0">
                <a:solidFill>
                  <a:prstClr val="white">
                    <a:lumMod val="50000"/>
                  </a:prstClr>
                </a:solidFill>
                <a:latin typeface="Calibri"/>
                <a:cs typeface="Calibri"/>
              </a:rPr>
              <a:t>commoncore.org</a:t>
            </a:r>
          </a:p>
        </p:txBody>
      </p:sp>
      <p:cxnSp>
        <p:nvCxnSpPr>
          <p:cNvPr id="12" name="Straight Connector 11"/>
          <p:cNvCxnSpPr/>
          <p:nvPr userDrawn="1"/>
        </p:nvCxnSpPr>
        <p:spPr>
          <a:xfrm>
            <a:off x="457200" y="6160595"/>
            <a:ext cx="7848121" cy="0"/>
          </a:xfrm>
          <a:prstGeom prst="line">
            <a:avLst/>
          </a:prstGeom>
          <a:ln w="571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8561315" y="6413332"/>
            <a:ext cx="252728" cy="0"/>
          </a:xfrm>
          <a:prstGeom prst="line">
            <a:avLst/>
          </a:prstGeom>
          <a:ln w="6350" cmpd="sng">
            <a:solidFill>
              <a:srgbClr val="B4695A"/>
            </a:solidFill>
          </a:ln>
          <a:effectLst/>
        </p:spPr>
        <p:style>
          <a:lnRef idx="2">
            <a:schemeClr val="accent1"/>
          </a:lnRef>
          <a:fillRef idx="0">
            <a:schemeClr val="accent1"/>
          </a:fillRef>
          <a:effectRef idx="1">
            <a:schemeClr val="accent1"/>
          </a:effectRef>
          <a:fontRef idx="minor">
            <a:schemeClr val="tx1"/>
          </a:fontRef>
        </p:style>
      </p:cxnSp>
      <p:pic>
        <p:nvPicPr>
          <p:cNvPr id="18" name="Picture 17" descr="engageny_logo_bw.jpg"/>
          <p:cNvPicPr>
            <a:picLocks noChangeAspect="1"/>
          </p:cNvPicPr>
          <p:nvPr userDrawn="1"/>
        </p:nvPicPr>
        <p:blipFill>
          <a:blip r:embed="rId4" cstate="print">
            <a:alphaModFix amt="48000"/>
            <a:extLst>
              <a:ext uri="{28A0092B-C50C-407E-A947-70E740481C1C}">
                <a14:useLocalDpi xmlns:a14="http://schemas.microsoft.com/office/drawing/2010/main" val="0"/>
              </a:ext>
            </a:extLst>
          </a:blip>
          <a:stretch>
            <a:fillRect/>
          </a:stretch>
        </p:blipFill>
        <p:spPr>
          <a:xfrm>
            <a:off x="7219093" y="6274470"/>
            <a:ext cx="1099054" cy="302472"/>
          </a:xfrm>
          <a:prstGeom prst="rect">
            <a:avLst/>
          </a:prstGeom>
        </p:spPr>
      </p:pic>
      <p:sp>
        <p:nvSpPr>
          <p:cNvPr id="20" name="Round Same Side Corner Rectangle 19"/>
          <p:cNvSpPr/>
          <p:nvPr userDrawn="1"/>
        </p:nvSpPr>
        <p:spPr>
          <a:xfrm>
            <a:off x="457200" y="309164"/>
            <a:ext cx="7848121" cy="369632"/>
          </a:xfrm>
          <a:prstGeom prst="round2SameRect">
            <a:avLst/>
          </a:prstGeom>
          <a:solidFill>
            <a:srgbClr val="0A668B">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3" name="Text Placeholder 2"/>
          <p:cNvSpPr>
            <a:spLocks noGrp="1"/>
          </p:cNvSpPr>
          <p:nvPr>
            <p:ph idx="1" hasCustomPrompt="1"/>
          </p:nvPr>
        </p:nvSpPr>
        <p:spPr bwMode="auto">
          <a:xfrm>
            <a:off x="457200" y="1913474"/>
            <a:ext cx="8229600" cy="4019126"/>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a:defRPr sz="2800">
                <a:latin typeface="Calibri"/>
                <a:cs typeface="Calibri"/>
              </a:defRPr>
            </a:lvl1pPr>
            <a:lvl2pPr>
              <a:defRPr sz="2400">
                <a:latin typeface="Calibri"/>
                <a:cs typeface="Calibri"/>
              </a:defRPr>
            </a:lvl2pPr>
            <a:lvl3pPr>
              <a:defRPr sz="2000">
                <a:latin typeface="Calibri"/>
                <a:cs typeface="Calibri"/>
              </a:defRPr>
            </a:lvl3pPr>
            <a:lvl4pPr>
              <a:defRPr sz="1800">
                <a:solidFill>
                  <a:srgbClr val="7B083C"/>
                </a:solidFill>
                <a:latin typeface="Calibri"/>
                <a:cs typeface="Calibri"/>
              </a:defRPr>
            </a:lvl4pPr>
            <a:lvl5pPr>
              <a:defRPr>
                <a:latin typeface="Calibri"/>
                <a:cs typeface="Calibr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3" name="TextBox 12"/>
          <p:cNvSpPr txBox="1"/>
          <p:nvPr userDrawn="1"/>
        </p:nvSpPr>
        <p:spPr>
          <a:xfrm>
            <a:off x="507917" y="328903"/>
            <a:ext cx="5305715" cy="307777"/>
          </a:xfrm>
          <a:prstGeom prst="rect">
            <a:avLst/>
          </a:prstGeom>
          <a:noFill/>
        </p:spPr>
        <p:txBody>
          <a:bodyPr wrap="square" rtlCol="0">
            <a:spAutoFit/>
          </a:bodyPr>
          <a:lstStyle/>
          <a:p>
            <a:pPr defTabSz="457200"/>
            <a:r>
              <a:rPr lang="en-US" sz="1400" b="1" spc="100" dirty="0">
                <a:solidFill>
                  <a:srgbClr val="0A668B">
                    <a:alpha val="42000"/>
                  </a:srgbClr>
                </a:solidFill>
                <a:latin typeface="Calibri"/>
                <a:cs typeface="Calibri"/>
              </a:rPr>
              <a:t>NYS COMMON CORE MATHEMATICS CURRICULUM</a:t>
            </a:r>
          </a:p>
        </p:txBody>
      </p:sp>
      <p:cxnSp>
        <p:nvCxnSpPr>
          <p:cNvPr id="19" name="Straight Connector 18"/>
          <p:cNvCxnSpPr/>
          <p:nvPr userDrawn="1"/>
        </p:nvCxnSpPr>
        <p:spPr>
          <a:xfrm>
            <a:off x="457200" y="720576"/>
            <a:ext cx="7848121" cy="0"/>
          </a:xfrm>
          <a:prstGeom prst="line">
            <a:avLst/>
          </a:prstGeom>
          <a:ln w="3175" cmpd="sng">
            <a:solidFill>
              <a:srgbClr val="C2CFDC"/>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userDrawn="1"/>
        </p:nvSpPr>
        <p:spPr>
          <a:xfrm>
            <a:off x="6795635" y="307265"/>
            <a:ext cx="1582778" cy="338554"/>
          </a:xfrm>
          <a:prstGeom prst="rect">
            <a:avLst/>
          </a:prstGeom>
          <a:noFill/>
        </p:spPr>
        <p:txBody>
          <a:bodyPr wrap="square" rtlCol="0">
            <a:spAutoFit/>
          </a:bodyPr>
          <a:lstStyle/>
          <a:p>
            <a:pPr defTabSz="457200"/>
            <a:r>
              <a:rPr lang="en-US" sz="1600" i="1" dirty="0">
                <a:solidFill>
                  <a:prstClr val="white"/>
                </a:solidFill>
                <a:latin typeface="Calibri"/>
                <a:cs typeface="Calibri"/>
              </a:rPr>
              <a:t>A Story of Units</a:t>
            </a:r>
          </a:p>
        </p:txBody>
      </p:sp>
    </p:spTree>
    <p:extLst>
      <p:ext uri="{BB962C8B-B14F-4D97-AF65-F5344CB8AC3E}">
        <p14:creationId xmlns:p14="http://schemas.microsoft.com/office/powerpoint/2010/main" val="3870706939"/>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9_Title Only">
    <p:spTree>
      <p:nvGrpSpPr>
        <p:cNvPr id="1" name=""/>
        <p:cNvGrpSpPr/>
        <p:nvPr/>
      </p:nvGrpSpPr>
      <p:grpSpPr>
        <a:xfrm>
          <a:off x="0" y="0"/>
          <a:ext cx="0" cy="0"/>
          <a:chOff x="0" y="0"/>
          <a:chExt cx="0" cy="0"/>
        </a:xfrm>
      </p:grpSpPr>
      <p:sp>
        <p:nvSpPr>
          <p:cNvPr id="7" name="Title 1"/>
          <p:cNvSpPr>
            <a:spLocks noGrp="1"/>
          </p:cNvSpPr>
          <p:nvPr>
            <p:ph type="title"/>
          </p:nvPr>
        </p:nvSpPr>
        <p:spPr>
          <a:xfrm>
            <a:off x="457200" y="1089091"/>
            <a:ext cx="8229600" cy="824382"/>
          </a:xfrm>
        </p:spPr>
        <p:txBody>
          <a:bodyPr lIns="0" tIns="0" rIns="0" bIns="0" anchor="t">
            <a:noAutofit/>
          </a:bodyPr>
          <a:lstStyle>
            <a:lvl1pPr algn="l">
              <a:defRPr sz="3600" b="1">
                <a:solidFill>
                  <a:srgbClr val="7B083C"/>
                </a:solidFill>
                <a:latin typeface="Calibri"/>
                <a:cs typeface="Calibri"/>
              </a:defRPr>
            </a:lvl1pPr>
          </a:lstStyle>
          <a:p>
            <a:r>
              <a:rPr lang="en-US" dirty="0" smtClean="0"/>
              <a:t>Click to edit Master title style</a:t>
            </a:r>
            <a:endParaRPr lang="en-US" dirty="0"/>
          </a:p>
        </p:txBody>
      </p:sp>
      <p:sp>
        <p:nvSpPr>
          <p:cNvPr id="5" name="Slide Number Placeholder 5"/>
          <p:cNvSpPr>
            <a:spLocks noGrp="1"/>
          </p:cNvSpPr>
          <p:nvPr>
            <p:ph type="sldNum" sz="quarter" idx="10"/>
          </p:nvPr>
        </p:nvSpPr>
        <p:spPr>
          <a:xfrm>
            <a:off x="8434949" y="6115471"/>
            <a:ext cx="496903" cy="366713"/>
          </a:xfrm>
        </p:spPr>
        <p:txBody>
          <a:bodyPr wrap="square" numCol="1" anchorCtr="0" compatLnSpc="1">
            <a:prstTxWarp prst="textNoShape">
              <a:avLst/>
            </a:prstTxWarp>
          </a:bodyPr>
          <a:lstStyle>
            <a:lvl1pPr algn="ctr" fontAlgn="base">
              <a:spcBef>
                <a:spcPct val="0"/>
              </a:spcBef>
              <a:spcAft>
                <a:spcPct val="0"/>
              </a:spcAft>
              <a:defRPr sz="1000" b="1">
                <a:solidFill>
                  <a:srgbClr val="7B083C"/>
                </a:solidFill>
                <a:latin typeface="Calibri"/>
                <a:ea typeface="Arial" charset="0"/>
                <a:cs typeface="Calibri"/>
              </a:defRPr>
            </a:lvl1pPr>
          </a:lstStyle>
          <a:p>
            <a:pPr>
              <a:defRPr/>
            </a:pPr>
            <a:fld id="{6F00AB01-4170-4D6E-91C0-E0BCC4030175}" type="slidenum">
              <a:rPr lang="en-US" smtClean="0"/>
              <a:pPr>
                <a:defRPr/>
              </a:pPr>
              <a:t>‹#›</a:t>
            </a:fld>
            <a:endParaRPr lang="en-US" dirty="0"/>
          </a:p>
        </p:txBody>
      </p:sp>
      <p:pic>
        <p:nvPicPr>
          <p:cNvPr id="2" name="Picture 1"/>
          <p:cNvPicPr>
            <a:picLocks noChangeAspect="1"/>
          </p:cNvPicPr>
          <p:nvPr userDrawn="1"/>
        </p:nvPicPr>
        <p:blipFill>
          <a:blip r:embed="rId2"/>
          <a:stretch>
            <a:fillRect/>
          </a:stretch>
        </p:blipFill>
        <p:spPr>
          <a:xfrm>
            <a:off x="457200" y="6298828"/>
            <a:ext cx="279400" cy="241300"/>
          </a:xfrm>
          <a:prstGeom prst="rect">
            <a:avLst/>
          </a:prstGeom>
        </p:spPr>
      </p:pic>
      <p:pic>
        <p:nvPicPr>
          <p:cNvPr id="6" name="Picture 5"/>
          <p:cNvPicPr>
            <a:picLocks noChangeAspect="1"/>
          </p:cNvPicPr>
          <p:nvPr userDrawn="1"/>
        </p:nvPicPr>
        <p:blipFill>
          <a:blip r:embed="rId3"/>
          <a:stretch>
            <a:fillRect/>
          </a:stretch>
        </p:blipFill>
        <p:spPr>
          <a:xfrm>
            <a:off x="812893" y="6292509"/>
            <a:ext cx="762000" cy="254000"/>
          </a:xfrm>
          <a:prstGeom prst="rect">
            <a:avLst/>
          </a:prstGeom>
        </p:spPr>
      </p:pic>
      <p:sp>
        <p:nvSpPr>
          <p:cNvPr id="10" name="TextBox 9"/>
          <p:cNvSpPr txBox="1"/>
          <p:nvPr userDrawn="1"/>
        </p:nvSpPr>
        <p:spPr>
          <a:xfrm>
            <a:off x="457200" y="6628163"/>
            <a:ext cx="5522098" cy="92333"/>
          </a:xfrm>
          <a:prstGeom prst="rect">
            <a:avLst/>
          </a:prstGeom>
          <a:noFill/>
        </p:spPr>
        <p:txBody>
          <a:bodyPr wrap="square" lIns="0" tIns="0" rIns="0" bIns="0" rtlCol="0">
            <a:spAutoFit/>
          </a:bodyPr>
          <a:lstStyle/>
          <a:p>
            <a:pPr defTabSz="457200"/>
            <a:r>
              <a:rPr lang="en-US" sz="600" dirty="0">
                <a:solidFill>
                  <a:prstClr val="white">
                    <a:lumMod val="50000"/>
                  </a:prstClr>
                </a:solidFill>
                <a:latin typeface="Calibri"/>
                <a:cs typeface="Calibri"/>
              </a:rPr>
              <a:t>© 2012 Common Core, Inc. All rights reserved. </a:t>
            </a:r>
            <a:r>
              <a:rPr lang="en-US" sz="600" b="1" dirty="0">
                <a:solidFill>
                  <a:prstClr val="white">
                    <a:lumMod val="50000"/>
                  </a:prstClr>
                </a:solidFill>
                <a:latin typeface="Calibri"/>
                <a:cs typeface="Calibri"/>
              </a:rPr>
              <a:t>commoncore.org</a:t>
            </a:r>
          </a:p>
        </p:txBody>
      </p:sp>
      <p:cxnSp>
        <p:nvCxnSpPr>
          <p:cNvPr id="12" name="Straight Connector 11"/>
          <p:cNvCxnSpPr/>
          <p:nvPr userDrawn="1"/>
        </p:nvCxnSpPr>
        <p:spPr>
          <a:xfrm>
            <a:off x="457200" y="6160595"/>
            <a:ext cx="7848121" cy="0"/>
          </a:xfrm>
          <a:prstGeom prst="line">
            <a:avLst/>
          </a:prstGeom>
          <a:ln w="571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8561315" y="6413332"/>
            <a:ext cx="252728" cy="0"/>
          </a:xfrm>
          <a:prstGeom prst="line">
            <a:avLst/>
          </a:prstGeom>
          <a:ln w="6350" cmpd="sng">
            <a:solidFill>
              <a:srgbClr val="B4695A"/>
            </a:solidFill>
          </a:ln>
          <a:effectLst/>
        </p:spPr>
        <p:style>
          <a:lnRef idx="2">
            <a:schemeClr val="accent1"/>
          </a:lnRef>
          <a:fillRef idx="0">
            <a:schemeClr val="accent1"/>
          </a:fillRef>
          <a:effectRef idx="1">
            <a:schemeClr val="accent1"/>
          </a:effectRef>
          <a:fontRef idx="minor">
            <a:schemeClr val="tx1"/>
          </a:fontRef>
        </p:style>
      </p:cxnSp>
      <p:pic>
        <p:nvPicPr>
          <p:cNvPr id="18" name="Picture 17" descr="engageny_logo_bw.jpg"/>
          <p:cNvPicPr>
            <a:picLocks noChangeAspect="1"/>
          </p:cNvPicPr>
          <p:nvPr userDrawn="1"/>
        </p:nvPicPr>
        <p:blipFill>
          <a:blip r:embed="rId4" cstate="print">
            <a:alphaModFix amt="48000"/>
            <a:extLst>
              <a:ext uri="{28A0092B-C50C-407E-A947-70E740481C1C}">
                <a14:useLocalDpi xmlns:a14="http://schemas.microsoft.com/office/drawing/2010/main" val="0"/>
              </a:ext>
            </a:extLst>
          </a:blip>
          <a:stretch>
            <a:fillRect/>
          </a:stretch>
        </p:blipFill>
        <p:spPr>
          <a:xfrm>
            <a:off x="7219093" y="6274470"/>
            <a:ext cx="1099054" cy="302472"/>
          </a:xfrm>
          <a:prstGeom prst="rect">
            <a:avLst/>
          </a:prstGeom>
        </p:spPr>
      </p:pic>
      <p:sp>
        <p:nvSpPr>
          <p:cNvPr id="20" name="Round Same Side Corner Rectangle 19"/>
          <p:cNvSpPr/>
          <p:nvPr userDrawn="1"/>
        </p:nvSpPr>
        <p:spPr>
          <a:xfrm>
            <a:off x="457200" y="309164"/>
            <a:ext cx="7848121" cy="369632"/>
          </a:xfrm>
          <a:prstGeom prst="round2SameRect">
            <a:avLst/>
          </a:prstGeom>
          <a:solidFill>
            <a:srgbClr val="0A668B">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3" name="Text Placeholder 2"/>
          <p:cNvSpPr>
            <a:spLocks noGrp="1"/>
          </p:cNvSpPr>
          <p:nvPr>
            <p:ph idx="1" hasCustomPrompt="1"/>
          </p:nvPr>
        </p:nvSpPr>
        <p:spPr bwMode="auto">
          <a:xfrm>
            <a:off x="457200" y="1913474"/>
            <a:ext cx="8229600" cy="4019126"/>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a:defRPr sz="2800">
                <a:latin typeface="Calibri"/>
                <a:cs typeface="Calibri"/>
              </a:defRPr>
            </a:lvl1pPr>
            <a:lvl2pPr>
              <a:defRPr sz="2400">
                <a:latin typeface="Calibri"/>
                <a:cs typeface="Calibri"/>
              </a:defRPr>
            </a:lvl2pPr>
            <a:lvl3pPr>
              <a:defRPr sz="2000">
                <a:latin typeface="Calibri"/>
                <a:cs typeface="Calibri"/>
              </a:defRPr>
            </a:lvl3pPr>
            <a:lvl4pPr>
              <a:defRPr sz="1800">
                <a:solidFill>
                  <a:srgbClr val="7B083C"/>
                </a:solidFill>
                <a:latin typeface="Calibri"/>
                <a:cs typeface="Calibri"/>
              </a:defRPr>
            </a:lvl4pPr>
            <a:lvl5pPr>
              <a:defRPr>
                <a:latin typeface="Calibri"/>
                <a:cs typeface="Calibr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3" name="TextBox 12"/>
          <p:cNvSpPr txBox="1"/>
          <p:nvPr userDrawn="1"/>
        </p:nvSpPr>
        <p:spPr>
          <a:xfrm>
            <a:off x="507917" y="328903"/>
            <a:ext cx="5305715" cy="307777"/>
          </a:xfrm>
          <a:prstGeom prst="rect">
            <a:avLst/>
          </a:prstGeom>
          <a:noFill/>
        </p:spPr>
        <p:txBody>
          <a:bodyPr wrap="square" rtlCol="0">
            <a:spAutoFit/>
          </a:bodyPr>
          <a:lstStyle/>
          <a:p>
            <a:pPr defTabSz="457200"/>
            <a:r>
              <a:rPr lang="en-US" sz="1400" b="1" spc="100" dirty="0">
                <a:solidFill>
                  <a:srgbClr val="0A668B">
                    <a:alpha val="42000"/>
                  </a:srgbClr>
                </a:solidFill>
                <a:latin typeface="Calibri"/>
                <a:cs typeface="Calibri"/>
              </a:rPr>
              <a:t>NYS COMMON CORE MATHEMATICS CURRICULUM</a:t>
            </a:r>
          </a:p>
        </p:txBody>
      </p:sp>
      <p:cxnSp>
        <p:nvCxnSpPr>
          <p:cNvPr id="19" name="Straight Connector 18"/>
          <p:cNvCxnSpPr/>
          <p:nvPr userDrawn="1"/>
        </p:nvCxnSpPr>
        <p:spPr>
          <a:xfrm>
            <a:off x="457200" y="720576"/>
            <a:ext cx="7848121" cy="0"/>
          </a:xfrm>
          <a:prstGeom prst="line">
            <a:avLst/>
          </a:prstGeom>
          <a:ln w="3175" cmpd="sng">
            <a:solidFill>
              <a:srgbClr val="C2CFDC"/>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userDrawn="1"/>
        </p:nvSpPr>
        <p:spPr>
          <a:xfrm>
            <a:off x="6795635" y="307265"/>
            <a:ext cx="1582778" cy="338554"/>
          </a:xfrm>
          <a:prstGeom prst="rect">
            <a:avLst/>
          </a:prstGeom>
          <a:noFill/>
        </p:spPr>
        <p:txBody>
          <a:bodyPr wrap="square" rtlCol="0">
            <a:spAutoFit/>
          </a:bodyPr>
          <a:lstStyle/>
          <a:p>
            <a:pPr defTabSz="457200"/>
            <a:r>
              <a:rPr lang="en-US" sz="1600" i="1" dirty="0">
                <a:solidFill>
                  <a:prstClr val="white"/>
                </a:solidFill>
                <a:latin typeface="Calibri"/>
                <a:cs typeface="Calibri"/>
              </a:rPr>
              <a:t>A Story of Units</a:t>
            </a:r>
          </a:p>
        </p:txBody>
      </p:sp>
    </p:spTree>
    <p:extLst>
      <p:ext uri="{BB962C8B-B14F-4D97-AF65-F5344CB8AC3E}">
        <p14:creationId xmlns:p14="http://schemas.microsoft.com/office/powerpoint/2010/main" val="417803732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CAE8D4-0DC9-9C48-BD5E-5EF98314EBF6}" type="datetimeFigureOut">
              <a:rPr lang="en-US" smtClean="0">
                <a:solidFill>
                  <a:srgbClr val="073E87"/>
                </a:solidFill>
              </a:rPr>
              <a:pPr/>
              <a:t>1/29/17</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FB21F032-1247-5C42-99D1-4C778C7F9598}"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25616334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0_Title Only">
    <p:spTree>
      <p:nvGrpSpPr>
        <p:cNvPr id="1" name=""/>
        <p:cNvGrpSpPr/>
        <p:nvPr/>
      </p:nvGrpSpPr>
      <p:grpSpPr>
        <a:xfrm>
          <a:off x="0" y="0"/>
          <a:ext cx="0" cy="0"/>
          <a:chOff x="0" y="0"/>
          <a:chExt cx="0" cy="0"/>
        </a:xfrm>
      </p:grpSpPr>
      <p:sp>
        <p:nvSpPr>
          <p:cNvPr id="7" name="Title 1"/>
          <p:cNvSpPr>
            <a:spLocks noGrp="1"/>
          </p:cNvSpPr>
          <p:nvPr>
            <p:ph type="title"/>
          </p:nvPr>
        </p:nvSpPr>
        <p:spPr>
          <a:xfrm>
            <a:off x="457200" y="1089091"/>
            <a:ext cx="8229600" cy="824382"/>
          </a:xfrm>
        </p:spPr>
        <p:txBody>
          <a:bodyPr lIns="0" tIns="0" rIns="0" bIns="0" anchor="t">
            <a:noAutofit/>
          </a:bodyPr>
          <a:lstStyle>
            <a:lvl1pPr algn="l">
              <a:defRPr sz="3600" b="1">
                <a:solidFill>
                  <a:srgbClr val="7B083C"/>
                </a:solidFill>
                <a:latin typeface="Calibri"/>
                <a:cs typeface="Calibri"/>
              </a:defRPr>
            </a:lvl1pPr>
          </a:lstStyle>
          <a:p>
            <a:r>
              <a:rPr lang="en-US" dirty="0" smtClean="0"/>
              <a:t>Click to edit Master title style</a:t>
            </a:r>
            <a:endParaRPr lang="en-US" dirty="0"/>
          </a:p>
        </p:txBody>
      </p:sp>
      <p:sp>
        <p:nvSpPr>
          <p:cNvPr id="5" name="Slide Number Placeholder 5"/>
          <p:cNvSpPr>
            <a:spLocks noGrp="1"/>
          </p:cNvSpPr>
          <p:nvPr>
            <p:ph type="sldNum" sz="quarter" idx="10"/>
          </p:nvPr>
        </p:nvSpPr>
        <p:spPr>
          <a:xfrm>
            <a:off x="8434949" y="6115471"/>
            <a:ext cx="496903" cy="366713"/>
          </a:xfrm>
        </p:spPr>
        <p:txBody>
          <a:bodyPr wrap="square" numCol="1" anchorCtr="0" compatLnSpc="1">
            <a:prstTxWarp prst="textNoShape">
              <a:avLst/>
            </a:prstTxWarp>
          </a:bodyPr>
          <a:lstStyle>
            <a:lvl1pPr algn="ctr" fontAlgn="base">
              <a:spcBef>
                <a:spcPct val="0"/>
              </a:spcBef>
              <a:spcAft>
                <a:spcPct val="0"/>
              </a:spcAft>
              <a:defRPr sz="1000" b="1">
                <a:solidFill>
                  <a:srgbClr val="7B083C"/>
                </a:solidFill>
                <a:latin typeface="Calibri"/>
                <a:ea typeface="Arial" charset="0"/>
                <a:cs typeface="Calibri"/>
              </a:defRPr>
            </a:lvl1pPr>
          </a:lstStyle>
          <a:p>
            <a:pPr>
              <a:defRPr/>
            </a:pPr>
            <a:fld id="{6F00AB01-4170-4D6E-91C0-E0BCC4030175}" type="slidenum">
              <a:rPr lang="en-US" smtClean="0"/>
              <a:pPr>
                <a:defRPr/>
              </a:pPr>
              <a:t>‹#›</a:t>
            </a:fld>
            <a:endParaRPr lang="en-US" dirty="0"/>
          </a:p>
        </p:txBody>
      </p:sp>
      <p:pic>
        <p:nvPicPr>
          <p:cNvPr id="2" name="Picture 1"/>
          <p:cNvPicPr>
            <a:picLocks noChangeAspect="1"/>
          </p:cNvPicPr>
          <p:nvPr userDrawn="1"/>
        </p:nvPicPr>
        <p:blipFill>
          <a:blip r:embed="rId2"/>
          <a:stretch>
            <a:fillRect/>
          </a:stretch>
        </p:blipFill>
        <p:spPr>
          <a:xfrm>
            <a:off x="457200" y="6298828"/>
            <a:ext cx="279400" cy="241300"/>
          </a:xfrm>
          <a:prstGeom prst="rect">
            <a:avLst/>
          </a:prstGeom>
        </p:spPr>
      </p:pic>
      <p:pic>
        <p:nvPicPr>
          <p:cNvPr id="6" name="Picture 5"/>
          <p:cNvPicPr>
            <a:picLocks noChangeAspect="1"/>
          </p:cNvPicPr>
          <p:nvPr userDrawn="1"/>
        </p:nvPicPr>
        <p:blipFill>
          <a:blip r:embed="rId3"/>
          <a:stretch>
            <a:fillRect/>
          </a:stretch>
        </p:blipFill>
        <p:spPr>
          <a:xfrm>
            <a:off x="812893" y="6292509"/>
            <a:ext cx="762000" cy="254000"/>
          </a:xfrm>
          <a:prstGeom prst="rect">
            <a:avLst/>
          </a:prstGeom>
        </p:spPr>
      </p:pic>
      <p:sp>
        <p:nvSpPr>
          <p:cNvPr id="10" name="TextBox 9"/>
          <p:cNvSpPr txBox="1"/>
          <p:nvPr userDrawn="1"/>
        </p:nvSpPr>
        <p:spPr>
          <a:xfrm>
            <a:off x="457200" y="6628163"/>
            <a:ext cx="5522098" cy="92333"/>
          </a:xfrm>
          <a:prstGeom prst="rect">
            <a:avLst/>
          </a:prstGeom>
          <a:noFill/>
        </p:spPr>
        <p:txBody>
          <a:bodyPr wrap="square" lIns="0" tIns="0" rIns="0" bIns="0" rtlCol="0">
            <a:spAutoFit/>
          </a:bodyPr>
          <a:lstStyle/>
          <a:p>
            <a:pPr defTabSz="457200"/>
            <a:r>
              <a:rPr lang="en-US" sz="600" dirty="0">
                <a:solidFill>
                  <a:prstClr val="white">
                    <a:lumMod val="50000"/>
                  </a:prstClr>
                </a:solidFill>
                <a:latin typeface="Calibri"/>
                <a:cs typeface="Calibri"/>
              </a:rPr>
              <a:t>© 2012 Common Core, Inc. All rights reserved. </a:t>
            </a:r>
            <a:r>
              <a:rPr lang="en-US" sz="600" b="1" dirty="0">
                <a:solidFill>
                  <a:prstClr val="white">
                    <a:lumMod val="50000"/>
                  </a:prstClr>
                </a:solidFill>
                <a:latin typeface="Calibri"/>
                <a:cs typeface="Calibri"/>
              </a:rPr>
              <a:t>commoncore.org</a:t>
            </a:r>
          </a:p>
        </p:txBody>
      </p:sp>
      <p:cxnSp>
        <p:nvCxnSpPr>
          <p:cNvPr id="12" name="Straight Connector 11"/>
          <p:cNvCxnSpPr/>
          <p:nvPr userDrawn="1"/>
        </p:nvCxnSpPr>
        <p:spPr>
          <a:xfrm>
            <a:off x="457200" y="6160595"/>
            <a:ext cx="7848121" cy="0"/>
          </a:xfrm>
          <a:prstGeom prst="line">
            <a:avLst/>
          </a:prstGeom>
          <a:ln w="571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8561315" y="6413332"/>
            <a:ext cx="252728" cy="0"/>
          </a:xfrm>
          <a:prstGeom prst="line">
            <a:avLst/>
          </a:prstGeom>
          <a:ln w="6350" cmpd="sng">
            <a:solidFill>
              <a:srgbClr val="B4695A"/>
            </a:solidFill>
          </a:ln>
          <a:effectLst/>
        </p:spPr>
        <p:style>
          <a:lnRef idx="2">
            <a:schemeClr val="accent1"/>
          </a:lnRef>
          <a:fillRef idx="0">
            <a:schemeClr val="accent1"/>
          </a:fillRef>
          <a:effectRef idx="1">
            <a:schemeClr val="accent1"/>
          </a:effectRef>
          <a:fontRef idx="minor">
            <a:schemeClr val="tx1"/>
          </a:fontRef>
        </p:style>
      </p:cxnSp>
      <p:pic>
        <p:nvPicPr>
          <p:cNvPr id="18" name="Picture 17" descr="engageny_logo_bw.jpg"/>
          <p:cNvPicPr>
            <a:picLocks noChangeAspect="1"/>
          </p:cNvPicPr>
          <p:nvPr userDrawn="1"/>
        </p:nvPicPr>
        <p:blipFill>
          <a:blip r:embed="rId4" cstate="print">
            <a:alphaModFix amt="48000"/>
            <a:extLst>
              <a:ext uri="{28A0092B-C50C-407E-A947-70E740481C1C}">
                <a14:useLocalDpi xmlns:a14="http://schemas.microsoft.com/office/drawing/2010/main" val="0"/>
              </a:ext>
            </a:extLst>
          </a:blip>
          <a:stretch>
            <a:fillRect/>
          </a:stretch>
        </p:blipFill>
        <p:spPr>
          <a:xfrm>
            <a:off x="7219093" y="6274470"/>
            <a:ext cx="1099054" cy="302472"/>
          </a:xfrm>
          <a:prstGeom prst="rect">
            <a:avLst/>
          </a:prstGeom>
        </p:spPr>
      </p:pic>
      <p:sp>
        <p:nvSpPr>
          <p:cNvPr id="20" name="Round Same Side Corner Rectangle 19"/>
          <p:cNvSpPr/>
          <p:nvPr userDrawn="1"/>
        </p:nvSpPr>
        <p:spPr>
          <a:xfrm>
            <a:off x="457200" y="309164"/>
            <a:ext cx="7848121" cy="369632"/>
          </a:xfrm>
          <a:prstGeom prst="round2SameRect">
            <a:avLst/>
          </a:prstGeom>
          <a:solidFill>
            <a:srgbClr val="0A668B">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3" name="Text Placeholder 2"/>
          <p:cNvSpPr>
            <a:spLocks noGrp="1"/>
          </p:cNvSpPr>
          <p:nvPr>
            <p:ph idx="1" hasCustomPrompt="1"/>
          </p:nvPr>
        </p:nvSpPr>
        <p:spPr bwMode="auto">
          <a:xfrm>
            <a:off x="457200" y="1913474"/>
            <a:ext cx="8229600" cy="4019126"/>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a:defRPr sz="2800">
                <a:latin typeface="Calibri"/>
                <a:cs typeface="Calibri"/>
              </a:defRPr>
            </a:lvl1pPr>
            <a:lvl2pPr>
              <a:defRPr sz="2400">
                <a:latin typeface="Calibri"/>
                <a:cs typeface="Calibri"/>
              </a:defRPr>
            </a:lvl2pPr>
            <a:lvl3pPr>
              <a:defRPr sz="2000">
                <a:latin typeface="Calibri"/>
                <a:cs typeface="Calibri"/>
              </a:defRPr>
            </a:lvl3pPr>
            <a:lvl4pPr>
              <a:defRPr sz="1800">
                <a:solidFill>
                  <a:srgbClr val="7B083C"/>
                </a:solidFill>
                <a:latin typeface="Calibri"/>
                <a:cs typeface="Calibri"/>
              </a:defRPr>
            </a:lvl4pPr>
            <a:lvl5pPr>
              <a:defRPr>
                <a:latin typeface="Calibri"/>
                <a:cs typeface="Calibr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3" name="TextBox 12"/>
          <p:cNvSpPr txBox="1"/>
          <p:nvPr userDrawn="1"/>
        </p:nvSpPr>
        <p:spPr>
          <a:xfrm>
            <a:off x="507917" y="328903"/>
            <a:ext cx="5305715" cy="307777"/>
          </a:xfrm>
          <a:prstGeom prst="rect">
            <a:avLst/>
          </a:prstGeom>
          <a:noFill/>
        </p:spPr>
        <p:txBody>
          <a:bodyPr wrap="square" rtlCol="0">
            <a:spAutoFit/>
          </a:bodyPr>
          <a:lstStyle/>
          <a:p>
            <a:pPr defTabSz="457200"/>
            <a:r>
              <a:rPr lang="en-US" sz="1400" b="1" spc="100" dirty="0">
                <a:solidFill>
                  <a:srgbClr val="0A668B">
                    <a:alpha val="42000"/>
                  </a:srgbClr>
                </a:solidFill>
                <a:latin typeface="Calibri"/>
                <a:cs typeface="Calibri"/>
              </a:rPr>
              <a:t>NYS COMMON CORE MATHEMATICS CURRICULUM</a:t>
            </a:r>
          </a:p>
        </p:txBody>
      </p:sp>
      <p:cxnSp>
        <p:nvCxnSpPr>
          <p:cNvPr id="19" name="Straight Connector 18"/>
          <p:cNvCxnSpPr/>
          <p:nvPr userDrawn="1"/>
        </p:nvCxnSpPr>
        <p:spPr>
          <a:xfrm>
            <a:off x="457200" y="720576"/>
            <a:ext cx="7848121" cy="0"/>
          </a:xfrm>
          <a:prstGeom prst="line">
            <a:avLst/>
          </a:prstGeom>
          <a:ln w="3175" cmpd="sng">
            <a:solidFill>
              <a:srgbClr val="C2CFDC"/>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userDrawn="1"/>
        </p:nvSpPr>
        <p:spPr>
          <a:xfrm>
            <a:off x="6795635" y="307265"/>
            <a:ext cx="1582778" cy="338554"/>
          </a:xfrm>
          <a:prstGeom prst="rect">
            <a:avLst/>
          </a:prstGeom>
          <a:noFill/>
        </p:spPr>
        <p:txBody>
          <a:bodyPr wrap="square" rtlCol="0">
            <a:spAutoFit/>
          </a:bodyPr>
          <a:lstStyle/>
          <a:p>
            <a:pPr defTabSz="457200"/>
            <a:r>
              <a:rPr lang="en-US" sz="1600" i="1" dirty="0">
                <a:solidFill>
                  <a:prstClr val="white"/>
                </a:solidFill>
                <a:latin typeface="Calibri"/>
                <a:cs typeface="Calibri"/>
              </a:rPr>
              <a:t>A Story of Units</a:t>
            </a:r>
          </a:p>
        </p:txBody>
      </p:sp>
    </p:spTree>
    <p:extLst>
      <p:ext uri="{BB962C8B-B14F-4D97-AF65-F5344CB8AC3E}">
        <p14:creationId xmlns:p14="http://schemas.microsoft.com/office/powerpoint/2010/main" val="2910856274"/>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1_Title Only">
    <p:spTree>
      <p:nvGrpSpPr>
        <p:cNvPr id="1" name=""/>
        <p:cNvGrpSpPr/>
        <p:nvPr/>
      </p:nvGrpSpPr>
      <p:grpSpPr>
        <a:xfrm>
          <a:off x="0" y="0"/>
          <a:ext cx="0" cy="0"/>
          <a:chOff x="0" y="0"/>
          <a:chExt cx="0" cy="0"/>
        </a:xfrm>
      </p:grpSpPr>
      <p:sp>
        <p:nvSpPr>
          <p:cNvPr id="7" name="Title 1"/>
          <p:cNvSpPr>
            <a:spLocks noGrp="1"/>
          </p:cNvSpPr>
          <p:nvPr>
            <p:ph type="title"/>
          </p:nvPr>
        </p:nvSpPr>
        <p:spPr>
          <a:xfrm>
            <a:off x="457200" y="1089091"/>
            <a:ext cx="8229600" cy="824382"/>
          </a:xfrm>
        </p:spPr>
        <p:txBody>
          <a:bodyPr lIns="0" tIns="0" rIns="0" bIns="0" anchor="t">
            <a:noAutofit/>
          </a:bodyPr>
          <a:lstStyle>
            <a:lvl1pPr algn="l">
              <a:defRPr sz="3600" b="1">
                <a:solidFill>
                  <a:srgbClr val="7B083C"/>
                </a:solidFill>
                <a:latin typeface="Calibri"/>
                <a:cs typeface="Calibri"/>
              </a:defRPr>
            </a:lvl1pPr>
          </a:lstStyle>
          <a:p>
            <a:r>
              <a:rPr lang="en-US" dirty="0" smtClean="0"/>
              <a:t>Click to edit Master title style</a:t>
            </a:r>
            <a:endParaRPr lang="en-US" dirty="0"/>
          </a:p>
        </p:txBody>
      </p:sp>
      <p:sp>
        <p:nvSpPr>
          <p:cNvPr id="5" name="Slide Number Placeholder 5"/>
          <p:cNvSpPr>
            <a:spLocks noGrp="1"/>
          </p:cNvSpPr>
          <p:nvPr>
            <p:ph type="sldNum" sz="quarter" idx="10"/>
          </p:nvPr>
        </p:nvSpPr>
        <p:spPr>
          <a:xfrm>
            <a:off x="8434949" y="6115471"/>
            <a:ext cx="496903" cy="366713"/>
          </a:xfrm>
        </p:spPr>
        <p:txBody>
          <a:bodyPr wrap="square" numCol="1" anchorCtr="0" compatLnSpc="1">
            <a:prstTxWarp prst="textNoShape">
              <a:avLst/>
            </a:prstTxWarp>
          </a:bodyPr>
          <a:lstStyle>
            <a:lvl1pPr algn="ctr" fontAlgn="base">
              <a:spcBef>
                <a:spcPct val="0"/>
              </a:spcBef>
              <a:spcAft>
                <a:spcPct val="0"/>
              </a:spcAft>
              <a:defRPr sz="1000" b="1">
                <a:solidFill>
                  <a:srgbClr val="7B083C"/>
                </a:solidFill>
                <a:latin typeface="Calibri"/>
                <a:ea typeface="Arial" charset="0"/>
                <a:cs typeface="Calibri"/>
              </a:defRPr>
            </a:lvl1pPr>
          </a:lstStyle>
          <a:p>
            <a:pPr>
              <a:defRPr/>
            </a:pPr>
            <a:fld id="{6F00AB01-4170-4D6E-91C0-E0BCC4030175}" type="slidenum">
              <a:rPr lang="en-US" smtClean="0"/>
              <a:pPr>
                <a:defRPr/>
              </a:pPr>
              <a:t>‹#›</a:t>
            </a:fld>
            <a:endParaRPr lang="en-US" dirty="0"/>
          </a:p>
        </p:txBody>
      </p:sp>
      <p:pic>
        <p:nvPicPr>
          <p:cNvPr id="2" name="Picture 1"/>
          <p:cNvPicPr>
            <a:picLocks noChangeAspect="1"/>
          </p:cNvPicPr>
          <p:nvPr userDrawn="1"/>
        </p:nvPicPr>
        <p:blipFill>
          <a:blip r:embed="rId2"/>
          <a:stretch>
            <a:fillRect/>
          </a:stretch>
        </p:blipFill>
        <p:spPr>
          <a:xfrm>
            <a:off x="457200" y="6298828"/>
            <a:ext cx="279400" cy="241300"/>
          </a:xfrm>
          <a:prstGeom prst="rect">
            <a:avLst/>
          </a:prstGeom>
        </p:spPr>
      </p:pic>
      <p:pic>
        <p:nvPicPr>
          <p:cNvPr id="6" name="Picture 5"/>
          <p:cNvPicPr>
            <a:picLocks noChangeAspect="1"/>
          </p:cNvPicPr>
          <p:nvPr userDrawn="1"/>
        </p:nvPicPr>
        <p:blipFill>
          <a:blip r:embed="rId3"/>
          <a:stretch>
            <a:fillRect/>
          </a:stretch>
        </p:blipFill>
        <p:spPr>
          <a:xfrm>
            <a:off x="812893" y="6292509"/>
            <a:ext cx="762000" cy="254000"/>
          </a:xfrm>
          <a:prstGeom prst="rect">
            <a:avLst/>
          </a:prstGeom>
        </p:spPr>
      </p:pic>
      <p:sp>
        <p:nvSpPr>
          <p:cNvPr id="10" name="TextBox 9"/>
          <p:cNvSpPr txBox="1"/>
          <p:nvPr userDrawn="1"/>
        </p:nvSpPr>
        <p:spPr>
          <a:xfrm>
            <a:off x="457200" y="6628163"/>
            <a:ext cx="5522098" cy="92333"/>
          </a:xfrm>
          <a:prstGeom prst="rect">
            <a:avLst/>
          </a:prstGeom>
          <a:noFill/>
        </p:spPr>
        <p:txBody>
          <a:bodyPr wrap="square" lIns="0" tIns="0" rIns="0" bIns="0" rtlCol="0">
            <a:spAutoFit/>
          </a:bodyPr>
          <a:lstStyle/>
          <a:p>
            <a:pPr defTabSz="457200"/>
            <a:r>
              <a:rPr lang="en-US" sz="600" dirty="0">
                <a:solidFill>
                  <a:prstClr val="white">
                    <a:lumMod val="50000"/>
                  </a:prstClr>
                </a:solidFill>
                <a:latin typeface="Calibri"/>
                <a:cs typeface="Calibri"/>
              </a:rPr>
              <a:t>© 2012 Common Core, Inc. All rights reserved. </a:t>
            </a:r>
            <a:r>
              <a:rPr lang="en-US" sz="600" b="1" dirty="0">
                <a:solidFill>
                  <a:prstClr val="white">
                    <a:lumMod val="50000"/>
                  </a:prstClr>
                </a:solidFill>
                <a:latin typeface="Calibri"/>
                <a:cs typeface="Calibri"/>
              </a:rPr>
              <a:t>commoncore.org</a:t>
            </a:r>
          </a:p>
        </p:txBody>
      </p:sp>
      <p:cxnSp>
        <p:nvCxnSpPr>
          <p:cNvPr id="12" name="Straight Connector 11"/>
          <p:cNvCxnSpPr/>
          <p:nvPr userDrawn="1"/>
        </p:nvCxnSpPr>
        <p:spPr>
          <a:xfrm>
            <a:off x="457200" y="6160595"/>
            <a:ext cx="7848121" cy="0"/>
          </a:xfrm>
          <a:prstGeom prst="line">
            <a:avLst/>
          </a:prstGeom>
          <a:ln w="571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8561315" y="6413332"/>
            <a:ext cx="252728" cy="0"/>
          </a:xfrm>
          <a:prstGeom prst="line">
            <a:avLst/>
          </a:prstGeom>
          <a:ln w="6350" cmpd="sng">
            <a:solidFill>
              <a:srgbClr val="B4695A"/>
            </a:solidFill>
          </a:ln>
          <a:effectLst/>
        </p:spPr>
        <p:style>
          <a:lnRef idx="2">
            <a:schemeClr val="accent1"/>
          </a:lnRef>
          <a:fillRef idx="0">
            <a:schemeClr val="accent1"/>
          </a:fillRef>
          <a:effectRef idx="1">
            <a:schemeClr val="accent1"/>
          </a:effectRef>
          <a:fontRef idx="minor">
            <a:schemeClr val="tx1"/>
          </a:fontRef>
        </p:style>
      </p:cxnSp>
      <p:pic>
        <p:nvPicPr>
          <p:cNvPr id="18" name="Picture 17" descr="engageny_logo_bw.jpg"/>
          <p:cNvPicPr>
            <a:picLocks noChangeAspect="1"/>
          </p:cNvPicPr>
          <p:nvPr userDrawn="1"/>
        </p:nvPicPr>
        <p:blipFill>
          <a:blip r:embed="rId4" cstate="print">
            <a:alphaModFix amt="48000"/>
            <a:extLst>
              <a:ext uri="{28A0092B-C50C-407E-A947-70E740481C1C}">
                <a14:useLocalDpi xmlns:a14="http://schemas.microsoft.com/office/drawing/2010/main" val="0"/>
              </a:ext>
            </a:extLst>
          </a:blip>
          <a:stretch>
            <a:fillRect/>
          </a:stretch>
        </p:blipFill>
        <p:spPr>
          <a:xfrm>
            <a:off x="7219093" y="6274470"/>
            <a:ext cx="1099054" cy="302472"/>
          </a:xfrm>
          <a:prstGeom prst="rect">
            <a:avLst/>
          </a:prstGeom>
        </p:spPr>
      </p:pic>
      <p:sp>
        <p:nvSpPr>
          <p:cNvPr id="20" name="Round Same Side Corner Rectangle 19"/>
          <p:cNvSpPr/>
          <p:nvPr userDrawn="1"/>
        </p:nvSpPr>
        <p:spPr>
          <a:xfrm>
            <a:off x="457200" y="309164"/>
            <a:ext cx="7848121" cy="369632"/>
          </a:xfrm>
          <a:prstGeom prst="round2SameRect">
            <a:avLst/>
          </a:prstGeom>
          <a:solidFill>
            <a:srgbClr val="0A668B">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3" name="Text Placeholder 2"/>
          <p:cNvSpPr>
            <a:spLocks noGrp="1"/>
          </p:cNvSpPr>
          <p:nvPr>
            <p:ph idx="1" hasCustomPrompt="1"/>
          </p:nvPr>
        </p:nvSpPr>
        <p:spPr bwMode="auto">
          <a:xfrm>
            <a:off x="457200" y="1913474"/>
            <a:ext cx="8229600" cy="4019126"/>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a:defRPr sz="2800">
                <a:latin typeface="Calibri"/>
                <a:cs typeface="Calibri"/>
              </a:defRPr>
            </a:lvl1pPr>
            <a:lvl2pPr>
              <a:defRPr sz="2400">
                <a:latin typeface="Calibri"/>
                <a:cs typeface="Calibri"/>
              </a:defRPr>
            </a:lvl2pPr>
            <a:lvl3pPr>
              <a:defRPr sz="2000">
                <a:latin typeface="Calibri"/>
                <a:cs typeface="Calibri"/>
              </a:defRPr>
            </a:lvl3pPr>
            <a:lvl4pPr>
              <a:defRPr sz="1800">
                <a:solidFill>
                  <a:srgbClr val="7B083C"/>
                </a:solidFill>
                <a:latin typeface="Calibri"/>
                <a:cs typeface="Calibri"/>
              </a:defRPr>
            </a:lvl4pPr>
            <a:lvl5pPr>
              <a:defRPr>
                <a:latin typeface="Calibri"/>
                <a:cs typeface="Calibr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3" name="TextBox 12"/>
          <p:cNvSpPr txBox="1"/>
          <p:nvPr userDrawn="1"/>
        </p:nvSpPr>
        <p:spPr>
          <a:xfrm>
            <a:off x="507917" y="328903"/>
            <a:ext cx="5305715" cy="307777"/>
          </a:xfrm>
          <a:prstGeom prst="rect">
            <a:avLst/>
          </a:prstGeom>
          <a:noFill/>
        </p:spPr>
        <p:txBody>
          <a:bodyPr wrap="square" rtlCol="0">
            <a:spAutoFit/>
          </a:bodyPr>
          <a:lstStyle/>
          <a:p>
            <a:pPr defTabSz="457200"/>
            <a:r>
              <a:rPr lang="en-US" sz="1400" b="1" spc="100" dirty="0">
                <a:solidFill>
                  <a:srgbClr val="0A668B">
                    <a:alpha val="42000"/>
                  </a:srgbClr>
                </a:solidFill>
                <a:latin typeface="Calibri"/>
                <a:cs typeface="Calibri"/>
              </a:rPr>
              <a:t>NYS COMMON CORE MATHEMATICS CURRICULUM</a:t>
            </a:r>
          </a:p>
        </p:txBody>
      </p:sp>
      <p:cxnSp>
        <p:nvCxnSpPr>
          <p:cNvPr id="19" name="Straight Connector 18"/>
          <p:cNvCxnSpPr/>
          <p:nvPr userDrawn="1"/>
        </p:nvCxnSpPr>
        <p:spPr>
          <a:xfrm>
            <a:off x="457200" y="720576"/>
            <a:ext cx="7848121" cy="0"/>
          </a:xfrm>
          <a:prstGeom prst="line">
            <a:avLst/>
          </a:prstGeom>
          <a:ln w="3175" cmpd="sng">
            <a:solidFill>
              <a:srgbClr val="C2CFDC"/>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userDrawn="1"/>
        </p:nvSpPr>
        <p:spPr>
          <a:xfrm>
            <a:off x="6795635" y="307265"/>
            <a:ext cx="1582778" cy="338554"/>
          </a:xfrm>
          <a:prstGeom prst="rect">
            <a:avLst/>
          </a:prstGeom>
          <a:noFill/>
        </p:spPr>
        <p:txBody>
          <a:bodyPr wrap="square" rtlCol="0">
            <a:spAutoFit/>
          </a:bodyPr>
          <a:lstStyle/>
          <a:p>
            <a:pPr defTabSz="457200"/>
            <a:r>
              <a:rPr lang="en-US" sz="1600" i="1" dirty="0">
                <a:solidFill>
                  <a:prstClr val="white"/>
                </a:solidFill>
                <a:latin typeface="Calibri"/>
                <a:cs typeface="Calibri"/>
              </a:rPr>
              <a:t>A Story of Units</a:t>
            </a:r>
          </a:p>
        </p:txBody>
      </p:sp>
    </p:spTree>
    <p:extLst>
      <p:ext uri="{BB962C8B-B14F-4D97-AF65-F5344CB8AC3E}">
        <p14:creationId xmlns:p14="http://schemas.microsoft.com/office/powerpoint/2010/main" val="58139311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0ECAE8D4-0DC9-9C48-BD5E-5EF98314EBF6}" type="datetimeFigureOut">
              <a:rPr lang="en-US" smtClean="0">
                <a:solidFill>
                  <a:srgbClr val="073E87"/>
                </a:solidFill>
              </a:rPr>
              <a:pPr/>
              <a:t>1/29/17</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FB21F032-1247-5C42-99D1-4C778C7F9598}" type="slidenum">
              <a:rPr lang="en-US" smtClean="0">
                <a:solidFill>
                  <a:srgbClr val="073E87"/>
                </a:solidFill>
              </a:rPr>
              <a:pPr/>
              <a:t>‹#›</a:t>
            </a:fld>
            <a:endParaRPr lang="en-US">
              <a:solidFill>
                <a:srgbClr val="073E87"/>
              </a:solidFill>
            </a:endParaRPr>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17955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ECAE8D4-0DC9-9C48-BD5E-5EF98314EBF6}" type="datetimeFigureOut">
              <a:rPr lang="en-US" smtClean="0">
                <a:solidFill>
                  <a:srgbClr val="073E87"/>
                </a:solidFill>
              </a:rPr>
              <a:pPr/>
              <a:t>1/29/17</a:t>
            </a:fld>
            <a:endParaRPr lang="en-US">
              <a:solidFill>
                <a:srgbClr val="073E87"/>
              </a:solidFill>
            </a:endParaRPr>
          </a:p>
        </p:txBody>
      </p:sp>
      <p:sp>
        <p:nvSpPr>
          <p:cNvPr id="8" name="Footer Placeholder 7"/>
          <p:cNvSpPr>
            <a:spLocks noGrp="1"/>
          </p:cNvSpPr>
          <p:nvPr>
            <p:ph type="ftr" sz="quarter" idx="11"/>
          </p:nvPr>
        </p:nvSpPr>
        <p:spPr/>
        <p:txBody>
          <a:bodyPr/>
          <a:lstStyle/>
          <a:p>
            <a:endParaRPr lang="en-US">
              <a:solidFill>
                <a:srgbClr val="073E87"/>
              </a:solidFill>
            </a:endParaRPr>
          </a:p>
        </p:txBody>
      </p:sp>
      <p:sp>
        <p:nvSpPr>
          <p:cNvPr id="9" name="Slide Number Placeholder 8"/>
          <p:cNvSpPr>
            <a:spLocks noGrp="1"/>
          </p:cNvSpPr>
          <p:nvPr>
            <p:ph type="sldNum" sz="quarter" idx="12"/>
          </p:nvPr>
        </p:nvSpPr>
        <p:spPr/>
        <p:txBody>
          <a:bodyPr/>
          <a:lstStyle/>
          <a:p>
            <a:fld id="{FB21F032-1247-5C42-99D1-4C778C7F9598}"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1952740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ECAE8D4-0DC9-9C48-BD5E-5EF98314EBF6}" type="datetimeFigureOut">
              <a:rPr lang="en-US" smtClean="0">
                <a:solidFill>
                  <a:srgbClr val="073E87"/>
                </a:solidFill>
              </a:rPr>
              <a:pPr/>
              <a:t>1/29/17</a:t>
            </a:fld>
            <a:endParaRPr lang="en-US">
              <a:solidFill>
                <a:srgbClr val="073E87"/>
              </a:solidFill>
            </a:endParaRPr>
          </a:p>
        </p:txBody>
      </p:sp>
      <p:sp>
        <p:nvSpPr>
          <p:cNvPr id="4" name="Footer Placeholder 3"/>
          <p:cNvSpPr>
            <a:spLocks noGrp="1"/>
          </p:cNvSpPr>
          <p:nvPr>
            <p:ph type="ftr" sz="quarter" idx="11"/>
          </p:nvPr>
        </p:nvSpPr>
        <p:spPr/>
        <p:txBody>
          <a:bodyPr/>
          <a:lstStyle/>
          <a:p>
            <a:endParaRPr lang="en-US">
              <a:solidFill>
                <a:srgbClr val="073E87"/>
              </a:solidFill>
            </a:endParaRPr>
          </a:p>
        </p:txBody>
      </p:sp>
      <p:sp>
        <p:nvSpPr>
          <p:cNvPr id="5" name="Slide Number Placeholder 4"/>
          <p:cNvSpPr>
            <a:spLocks noGrp="1"/>
          </p:cNvSpPr>
          <p:nvPr>
            <p:ph type="sldNum" sz="quarter" idx="12"/>
          </p:nvPr>
        </p:nvSpPr>
        <p:spPr/>
        <p:txBody>
          <a:bodyPr/>
          <a:lstStyle/>
          <a:p>
            <a:fld id="{FB21F032-1247-5C42-99D1-4C778C7F9598}"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2950730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sp>
        <p:nvSpPr>
          <p:cNvPr id="2" name="Date Placeholder 1"/>
          <p:cNvSpPr>
            <a:spLocks noGrp="1"/>
          </p:cNvSpPr>
          <p:nvPr>
            <p:ph type="dt" sz="half" idx="10"/>
          </p:nvPr>
        </p:nvSpPr>
        <p:spPr/>
        <p:txBody>
          <a:bodyPr/>
          <a:lstStyle/>
          <a:p>
            <a:fld id="{0ECAE8D4-0DC9-9C48-BD5E-5EF98314EBF6}" type="datetimeFigureOut">
              <a:rPr lang="en-US" smtClean="0">
                <a:solidFill>
                  <a:srgbClr val="073E87"/>
                </a:solidFill>
              </a:rPr>
              <a:pPr/>
              <a:t>1/29/17</a:t>
            </a:fld>
            <a:endParaRPr lang="en-US">
              <a:solidFill>
                <a:srgbClr val="073E87"/>
              </a:solidFill>
            </a:endParaRPr>
          </a:p>
        </p:txBody>
      </p:sp>
      <p:sp>
        <p:nvSpPr>
          <p:cNvPr id="3" name="Footer Placeholder 2"/>
          <p:cNvSpPr>
            <a:spLocks noGrp="1"/>
          </p:cNvSpPr>
          <p:nvPr>
            <p:ph type="ftr" sz="quarter" idx="11"/>
          </p:nvPr>
        </p:nvSpPr>
        <p:spPr/>
        <p:txBody>
          <a:bodyPr/>
          <a:lstStyle/>
          <a:p>
            <a:endParaRPr lang="en-US">
              <a:solidFill>
                <a:srgbClr val="073E87"/>
              </a:solidFill>
            </a:endParaRPr>
          </a:p>
        </p:txBody>
      </p:sp>
      <p:sp>
        <p:nvSpPr>
          <p:cNvPr id="4" name="Slide Number Placeholder 3"/>
          <p:cNvSpPr>
            <a:spLocks noGrp="1"/>
          </p:cNvSpPr>
          <p:nvPr>
            <p:ph type="sldNum" sz="quarter" idx="12"/>
          </p:nvPr>
        </p:nvSpPr>
        <p:spPr/>
        <p:txBody>
          <a:bodyPr/>
          <a:lstStyle/>
          <a:p>
            <a:fld id="{FB21F032-1247-5C42-99D1-4C778C7F9598}"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1172500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5" name="Date Placeholder 4"/>
          <p:cNvSpPr>
            <a:spLocks noGrp="1"/>
          </p:cNvSpPr>
          <p:nvPr>
            <p:ph type="dt" sz="half" idx="10"/>
          </p:nvPr>
        </p:nvSpPr>
        <p:spPr/>
        <p:txBody>
          <a:bodyPr/>
          <a:lstStyle/>
          <a:p>
            <a:fld id="{0ECAE8D4-0DC9-9C48-BD5E-5EF98314EBF6}" type="datetimeFigureOut">
              <a:rPr lang="en-US" smtClean="0">
                <a:solidFill>
                  <a:srgbClr val="073E87"/>
                </a:solidFill>
              </a:rPr>
              <a:pPr/>
              <a:t>1/29/17</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FB21F032-1247-5C42-99D1-4C778C7F9598}" type="slidenum">
              <a:rPr lang="en-US" smtClean="0">
                <a:solidFill>
                  <a:srgbClr val="073E87"/>
                </a:solidFill>
              </a:rPr>
              <a:pPr/>
              <a:t>‹#›</a:t>
            </a:fld>
            <a:endParaRPr lang="en-US">
              <a:solidFill>
                <a:srgbClr val="073E87"/>
              </a:solidFill>
            </a:endParaRPr>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22793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CAE8D4-0DC9-9C48-BD5E-5EF98314EBF6}" type="datetimeFigureOut">
              <a:rPr lang="en-US" smtClean="0">
                <a:solidFill>
                  <a:srgbClr val="073E87"/>
                </a:solidFill>
              </a:rPr>
              <a:pPr/>
              <a:t>1/29/17</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FB21F032-1247-5C42-99D1-4C778C7F9598}" type="slidenum">
              <a:rPr lang="en-US" smtClean="0">
                <a:solidFill>
                  <a:srgbClr val="073E87"/>
                </a:solidFill>
              </a:rPr>
              <a:pPr/>
              <a:t>‹#›</a:t>
            </a:fld>
            <a:endParaRPr lang="en-US">
              <a:solidFill>
                <a:srgbClr val="073E87"/>
              </a:solidFill>
            </a:endParaRP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extLst>
      <p:ext uri="{BB962C8B-B14F-4D97-AF65-F5344CB8AC3E}">
        <p14:creationId xmlns:p14="http://schemas.microsoft.com/office/powerpoint/2010/main" val="136907541"/>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pPr defTabSz="457200"/>
            <a:fld id="{0ECAE8D4-0DC9-9C48-BD5E-5EF98314EBF6}" type="datetimeFigureOut">
              <a:rPr lang="en-US" smtClean="0">
                <a:solidFill>
                  <a:srgbClr val="073E87"/>
                </a:solidFill>
              </a:rPr>
              <a:pPr defTabSz="457200"/>
              <a:t>1/29/17</a:t>
            </a:fld>
            <a:endParaRPr lang="en-US">
              <a:solidFill>
                <a:srgbClr val="073E87"/>
              </a:solidFill>
            </a:endParaRPr>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pPr defTabSz="457200"/>
            <a:endParaRPr lang="en-US">
              <a:solidFill>
                <a:srgbClr val="073E87"/>
              </a:solidFill>
            </a:endParaRPr>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pPr defTabSz="457200"/>
            <a:fld id="{FB21F032-1247-5C42-99D1-4C778C7F9598}" type="slidenum">
              <a:rPr lang="en-US" smtClean="0">
                <a:solidFill>
                  <a:srgbClr val="073E87"/>
                </a:solidFill>
              </a:rPr>
              <a:pPr defTabSz="457200"/>
              <a:t>‹#›</a:t>
            </a:fld>
            <a:endParaRPr lang="en-US">
              <a:solidFill>
                <a:srgbClr val="073E87"/>
              </a:solidFill>
            </a:endParaRPr>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267345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00.xml.rels><?xml version="1.0" encoding="UTF-8" standalone="yes"?>
<Relationships xmlns="http://schemas.openxmlformats.org/package/2006/relationships"><Relationship Id="rId3" Type="http://schemas.openxmlformats.org/officeDocument/2006/relationships/image" Target="../media/image191.png"/><Relationship Id="rId4" Type="http://schemas.openxmlformats.org/officeDocument/2006/relationships/image" Target="../media/image192.png"/><Relationship Id="rId1" Type="http://schemas.openxmlformats.org/officeDocument/2006/relationships/slideLayout" Target="../slideLayouts/slideLayout7.xml"/><Relationship Id="rId2" Type="http://schemas.openxmlformats.org/officeDocument/2006/relationships/image" Target="../media/image190.png"/></Relationships>
</file>

<file path=ppt/slides/_rels/slide101.xml.rels><?xml version="1.0" encoding="UTF-8" standalone="yes"?>
<Relationships xmlns="http://schemas.openxmlformats.org/package/2006/relationships"><Relationship Id="rId3" Type="http://schemas.openxmlformats.org/officeDocument/2006/relationships/image" Target="../media/image194.png"/><Relationship Id="rId4" Type="http://schemas.openxmlformats.org/officeDocument/2006/relationships/image" Target="../media/image195.png"/><Relationship Id="rId1" Type="http://schemas.openxmlformats.org/officeDocument/2006/relationships/slideLayout" Target="../slideLayouts/slideLayout7.xml"/><Relationship Id="rId2" Type="http://schemas.openxmlformats.org/officeDocument/2006/relationships/image" Target="../media/image193.png"/></Relationships>
</file>

<file path=ppt/slides/_rels/slide102.xml.rels><?xml version="1.0" encoding="UTF-8" standalone="yes"?>
<Relationships xmlns="http://schemas.openxmlformats.org/package/2006/relationships"><Relationship Id="rId3" Type="http://schemas.openxmlformats.org/officeDocument/2006/relationships/image" Target="../media/image197.png"/><Relationship Id="rId4" Type="http://schemas.openxmlformats.org/officeDocument/2006/relationships/image" Target="../media/image198.png"/><Relationship Id="rId5" Type="http://schemas.openxmlformats.org/officeDocument/2006/relationships/image" Target="../media/image199.png"/><Relationship Id="rId6" Type="http://schemas.openxmlformats.org/officeDocument/2006/relationships/image" Target="../media/image200.png"/><Relationship Id="rId1" Type="http://schemas.openxmlformats.org/officeDocument/2006/relationships/slideLayout" Target="../slideLayouts/slideLayout7.xml"/><Relationship Id="rId2" Type="http://schemas.openxmlformats.org/officeDocument/2006/relationships/image" Target="../media/image196.png"/></Relationships>
</file>

<file path=ppt/slides/_rels/slide103.xml.rels><?xml version="1.0" encoding="UTF-8" standalone="yes"?>
<Relationships xmlns="http://schemas.openxmlformats.org/package/2006/relationships"><Relationship Id="rId3" Type="http://schemas.openxmlformats.org/officeDocument/2006/relationships/image" Target="../media/image202.png"/><Relationship Id="rId4" Type="http://schemas.openxmlformats.org/officeDocument/2006/relationships/image" Target="../media/image203.png"/><Relationship Id="rId5" Type="http://schemas.openxmlformats.org/officeDocument/2006/relationships/image" Target="../media/image204.png"/><Relationship Id="rId6" Type="http://schemas.openxmlformats.org/officeDocument/2006/relationships/image" Target="../media/image205.png"/><Relationship Id="rId1" Type="http://schemas.openxmlformats.org/officeDocument/2006/relationships/slideLayout" Target="../slideLayouts/slideLayout7.xml"/><Relationship Id="rId2" Type="http://schemas.openxmlformats.org/officeDocument/2006/relationships/image" Target="../media/image201.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6.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7.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8.png"/><Relationship Id="rId3" Type="http://schemas.openxmlformats.org/officeDocument/2006/relationships/image" Target="../media/image209.png"/></Relationships>
</file>

<file path=ppt/slides/_rels/slide107.xml.rels><?xml version="1.0" encoding="UTF-8" standalone="yes"?>
<Relationships xmlns="http://schemas.openxmlformats.org/package/2006/relationships"><Relationship Id="rId3" Type="http://schemas.openxmlformats.org/officeDocument/2006/relationships/image" Target="../media/image211.png"/><Relationship Id="rId4" Type="http://schemas.openxmlformats.org/officeDocument/2006/relationships/image" Target="../media/image212.png"/><Relationship Id="rId5" Type="http://schemas.openxmlformats.org/officeDocument/2006/relationships/image" Target="../media/image213.png"/><Relationship Id="rId6" Type="http://schemas.openxmlformats.org/officeDocument/2006/relationships/image" Target="../media/image214.png"/><Relationship Id="rId7" Type="http://schemas.openxmlformats.org/officeDocument/2006/relationships/image" Target="../media/image215.png"/><Relationship Id="rId1" Type="http://schemas.openxmlformats.org/officeDocument/2006/relationships/slideLayout" Target="../slideLayouts/slideLayout7.xml"/><Relationship Id="rId2" Type="http://schemas.openxmlformats.org/officeDocument/2006/relationships/image" Target="../media/image210.png"/></Relationships>
</file>

<file path=ppt/slides/_rels/slide108.xml.rels><?xml version="1.0" encoding="UTF-8" standalone="yes"?>
<Relationships xmlns="http://schemas.openxmlformats.org/package/2006/relationships"><Relationship Id="rId3" Type="http://schemas.openxmlformats.org/officeDocument/2006/relationships/image" Target="../media/image217.png"/><Relationship Id="rId4" Type="http://schemas.openxmlformats.org/officeDocument/2006/relationships/image" Target="../media/image218.png"/><Relationship Id="rId5" Type="http://schemas.openxmlformats.org/officeDocument/2006/relationships/image" Target="../media/image219.png"/><Relationship Id="rId6" Type="http://schemas.openxmlformats.org/officeDocument/2006/relationships/image" Target="../media/image220.png"/><Relationship Id="rId7" Type="http://schemas.openxmlformats.org/officeDocument/2006/relationships/image" Target="../media/image210.png"/><Relationship Id="rId1" Type="http://schemas.openxmlformats.org/officeDocument/2006/relationships/slideLayout" Target="../slideLayouts/slideLayout7.xml"/><Relationship Id="rId2" Type="http://schemas.openxmlformats.org/officeDocument/2006/relationships/image" Target="../media/image216.png"/></Relationships>
</file>

<file path=ppt/slides/_rels/slide109.xml.rels><?xml version="1.0" encoding="UTF-8" standalone="yes"?>
<Relationships xmlns="http://schemas.openxmlformats.org/package/2006/relationships"><Relationship Id="rId3" Type="http://schemas.openxmlformats.org/officeDocument/2006/relationships/image" Target="../media/image222.png"/><Relationship Id="rId4" Type="http://schemas.openxmlformats.org/officeDocument/2006/relationships/image" Target="../media/image223.png"/><Relationship Id="rId5" Type="http://schemas.openxmlformats.org/officeDocument/2006/relationships/image" Target="../media/image224.png"/><Relationship Id="rId1" Type="http://schemas.openxmlformats.org/officeDocument/2006/relationships/slideLayout" Target="../slideLayouts/slideLayout7.xml"/><Relationship Id="rId2" Type="http://schemas.openxmlformats.org/officeDocument/2006/relationships/image" Target="../media/image2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10.xml.rels><?xml version="1.0" encoding="UTF-8" standalone="yes"?>
<Relationships xmlns="http://schemas.openxmlformats.org/package/2006/relationships"><Relationship Id="rId3" Type="http://schemas.openxmlformats.org/officeDocument/2006/relationships/image" Target="../media/image226.png"/><Relationship Id="rId4" Type="http://schemas.openxmlformats.org/officeDocument/2006/relationships/image" Target="../media/image227.png"/><Relationship Id="rId5" Type="http://schemas.openxmlformats.org/officeDocument/2006/relationships/image" Target="../media/image228.png"/><Relationship Id="rId6" Type="http://schemas.openxmlformats.org/officeDocument/2006/relationships/image" Target="../media/image229.png"/><Relationship Id="rId7" Type="http://schemas.openxmlformats.org/officeDocument/2006/relationships/image" Target="../media/image230.png"/><Relationship Id="rId1" Type="http://schemas.openxmlformats.org/officeDocument/2006/relationships/slideLayout" Target="../slideLayouts/slideLayout7.xml"/><Relationship Id="rId2" Type="http://schemas.openxmlformats.org/officeDocument/2006/relationships/image" Target="../media/image225.png"/></Relationships>
</file>

<file path=ppt/slides/_rels/slide111.xml.rels><?xml version="1.0" encoding="UTF-8" standalone="yes"?>
<Relationships xmlns="http://schemas.openxmlformats.org/package/2006/relationships"><Relationship Id="rId3" Type="http://schemas.openxmlformats.org/officeDocument/2006/relationships/image" Target="../media/image232.png"/><Relationship Id="rId4" Type="http://schemas.openxmlformats.org/officeDocument/2006/relationships/image" Target="../media/image233.png"/><Relationship Id="rId5" Type="http://schemas.openxmlformats.org/officeDocument/2006/relationships/image" Target="../media/image234.png"/><Relationship Id="rId6" Type="http://schemas.openxmlformats.org/officeDocument/2006/relationships/image" Target="../media/image235.png"/><Relationship Id="rId1" Type="http://schemas.openxmlformats.org/officeDocument/2006/relationships/slideLayout" Target="../slideLayouts/slideLayout7.xml"/><Relationship Id="rId2" Type="http://schemas.openxmlformats.org/officeDocument/2006/relationships/image" Target="../media/image231.png"/></Relationships>
</file>

<file path=ppt/slides/_rels/slide112.xml.rels><?xml version="1.0" encoding="UTF-8" standalone="yes"?>
<Relationships xmlns="http://schemas.openxmlformats.org/package/2006/relationships"><Relationship Id="rId3" Type="http://schemas.openxmlformats.org/officeDocument/2006/relationships/image" Target="../media/image237.png"/><Relationship Id="rId4" Type="http://schemas.openxmlformats.org/officeDocument/2006/relationships/image" Target="../media/image238.png"/><Relationship Id="rId1" Type="http://schemas.openxmlformats.org/officeDocument/2006/relationships/slideLayout" Target="../slideLayouts/slideLayout7.xml"/><Relationship Id="rId2" Type="http://schemas.openxmlformats.org/officeDocument/2006/relationships/image" Target="../media/image236.png"/></Relationships>
</file>

<file path=ppt/slides/_rels/slide113.xml.rels><?xml version="1.0" encoding="UTF-8" standalone="yes"?>
<Relationships xmlns="http://schemas.openxmlformats.org/package/2006/relationships"><Relationship Id="rId3" Type="http://schemas.openxmlformats.org/officeDocument/2006/relationships/image" Target="../media/image240.png"/><Relationship Id="rId4" Type="http://schemas.openxmlformats.org/officeDocument/2006/relationships/image" Target="../media/image241.png"/><Relationship Id="rId5" Type="http://schemas.openxmlformats.org/officeDocument/2006/relationships/image" Target="../media/image242.png"/><Relationship Id="rId6" Type="http://schemas.openxmlformats.org/officeDocument/2006/relationships/image" Target="../media/image243.png"/><Relationship Id="rId1" Type="http://schemas.openxmlformats.org/officeDocument/2006/relationships/slideLayout" Target="../slideLayouts/slideLayout7.xml"/><Relationship Id="rId2" Type="http://schemas.openxmlformats.org/officeDocument/2006/relationships/image" Target="../media/image239.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4.png"/><Relationship Id="rId3" Type="http://schemas.openxmlformats.org/officeDocument/2006/relationships/image" Target="../media/image245.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6.png"/><Relationship Id="rId3" Type="http://schemas.openxmlformats.org/officeDocument/2006/relationships/image" Target="../media/image247.png"/></Relationships>
</file>

<file path=ppt/slides/_rels/slide116.xml.rels><?xml version="1.0" encoding="UTF-8" standalone="yes"?>
<Relationships xmlns="http://schemas.openxmlformats.org/package/2006/relationships"><Relationship Id="rId3" Type="http://schemas.openxmlformats.org/officeDocument/2006/relationships/image" Target="../media/image249.png"/><Relationship Id="rId4" Type="http://schemas.openxmlformats.org/officeDocument/2006/relationships/image" Target="../media/image250.png"/><Relationship Id="rId5" Type="http://schemas.openxmlformats.org/officeDocument/2006/relationships/image" Target="../media/image251.png"/><Relationship Id="rId1" Type="http://schemas.openxmlformats.org/officeDocument/2006/relationships/slideLayout" Target="../slideLayouts/slideLayout7.xml"/><Relationship Id="rId2" Type="http://schemas.openxmlformats.org/officeDocument/2006/relationships/image" Target="../media/image248.png"/></Relationships>
</file>

<file path=ppt/slides/_rels/slide117.xml.rels><?xml version="1.0" encoding="UTF-8" standalone="yes"?>
<Relationships xmlns="http://schemas.openxmlformats.org/package/2006/relationships"><Relationship Id="rId3" Type="http://schemas.openxmlformats.org/officeDocument/2006/relationships/image" Target="../media/image253.png"/><Relationship Id="rId4" Type="http://schemas.openxmlformats.org/officeDocument/2006/relationships/image" Target="../media/image254.png"/><Relationship Id="rId5" Type="http://schemas.openxmlformats.org/officeDocument/2006/relationships/image" Target="../media/image255.png"/><Relationship Id="rId6" Type="http://schemas.openxmlformats.org/officeDocument/2006/relationships/image" Target="../media/image256.png"/><Relationship Id="rId7" Type="http://schemas.openxmlformats.org/officeDocument/2006/relationships/image" Target="../media/image257.png"/><Relationship Id="rId1" Type="http://schemas.openxmlformats.org/officeDocument/2006/relationships/slideLayout" Target="../slideLayouts/slideLayout7.xml"/><Relationship Id="rId2" Type="http://schemas.openxmlformats.org/officeDocument/2006/relationships/image" Target="../media/image252.png"/></Relationships>
</file>

<file path=ppt/slides/_rels/slide118.xml.rels><?xml version="1.0" encoding="UTF-8" standalone="yes"?>
<Relationships xmlns="http://schemas.openxmlformats.org/package/2006/relationships"><Relationship Id="rId3" Type="http://schemas.openxmlformats.org/officeDocument/2006/relationships/image" Target="../media/image259.png"/><Relationship Id="rId4" Type="http://schemas.openxmlformats.org/officeDocument/2006/relationships/image" Target="../media/image260.png"/><Relationship Id="rId1" Type="http://schemas.openxmlformats.org/officeDocument/2006/relationships/slideLayout" Target="../slideLayouts/slideLayout7.xml"/><Relationship Id="rId2" Type="http://schemas.openxmlformats.org/officeDocument/2006/relationships/image" Target="../media/image258.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2.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3.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4.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5.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6.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7.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8.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9.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0.png"/><Relationship Id="rId3" Type="http://schemas.openxmlformats.org/officeDocument/2006/relationships/image" Target="../media/image271.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2.png"/><Relationship Id="rId3" Type="http://schemas.openxmlformats.org/officeDocument/2006/relationships/image" Target="../media/image273.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png"/><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4.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276.png"/><Relationship Id="rId4" Type="http://schemas.openxmlformats.org/officeDocument/2006/relationships/image" Target="../media/image277.png"/><Relationship Id="rId1" Type="http://schemas.openxmlformats.org/officeDocument/2006/relationships/slideLayout" Target="../slideLayouts/slideLayout7.xml"/><Relationship Id="rId2" Type="http://schemas.openxmlformats.org/officeDocument/2006/relationships/image" Target="../media/image275.png"/></Relationships>
</file>

<file path=ppt/slides/_rels/slide133.xml.rels><?xml version="1.0" encoding="UTF-8" standalone="yes"?>
<Relationships xmlns="http://schemas.openxmlformats.org/package/2006/relationships"><Relationship Id="rId3" Type="http://schemas.openxmlformats.org/officeDocument/2006/relationships/image" Target="../media/image279.png"/><Relationship Id="rId4" Type="http://schemas.openxmlformats.org/officeDocument/2006/relationships/image" Target="../media/image280.png"/><Relationship Id="rId5" Type="http://schemas.openxmlformats.org/officeDocument/2006/relationships/image" Target="../media/image281.png"/><Relationship Id="rId1" Type="http://schemas.openxmlformats.org/officeDocument/2006/relationships/slideLayout" Target="../slideLayouts/slideLayout7.xml"/><Relationship Id="rId2" Type="http://schemas.openxmlformats.org/officeDocument/2006/relationships/image" Target="../media/image278.png"/></Relationships>
</file>

<file path=ppt/slides/_rels/slide134.xml.rels><?xml version="1.0" encoding="UTF-8" standalone="yes"?>
<Relationships xmlns="http://schemas.openxmlformats.org/package/2006/relationships"><Relationship Id="rId3" Type="http://schemas.openxmlformats.org/officeDocument/2006/relationships/image" Target="../media/image283.png"/><Relationship Id="rId4" Type="http://schemas.openxmlformats.org/officeDocument/2006/relationships/image" Target="../media/image284.png"/><Relationship Id="rId1" Type="http://schemas.openxmlformats.org/officeDocument/2006/relationships/slideLayout" Target="../slideLayouts/slideLayout7.xml"/><Relationship Id="rId2" Type="http://schemas.openxmlformats.org/officeDocument/2006/relationships/image" Target="../media/image282.png"/></Relationships>
</file>

<file path=ppt/slides/_rels/slide135.xml.rels><?xml version="1.0" encoding="UTF-8" standalone="yes"?>
<Relationships xmlns="http://schemas.openxmlformats.org/package/2006/relationships"><Relationship Id="rId3" Type="http://schemas.openxmlformats.org/officeDocument/2006/relationships/image" Target="../media/image286.png"/><Relationship Id="rId4" Type="http://schemas.openxmlformats.org/officeDocument/2006/relationships/image" Target="../media/image287.png"/><Relationship Id="rId1" Type="http://schemas.openxmlformats.org/officeDocument/2006/relationships/slideLayout" Target="../slideLayouts/slideLayout7.xml"/><Relationship Id="rId2" Type="http://schemas.openxmlformats.org/officeDocument/2006/relationships/image" Target="../media/image285.png"/></Relationships>
</file>

<file path=ppt/slides/_rels/slide136.xml.rels><?xml version="1.0" encoding="UTF-8" standalone="yes"?>
<Relationships xmlns="http://schemas.openxmlformats.org/package/2006/relationships"><Relationship Id="rId3" Type="http://schemas.openxmlformats.org/officeDocument/2006/relationships/image" Target="../media/image289.png"/><Relationship Id="rId4" Type="http://schemas.openxmlformats.org/officeDocument/2006/relationships/image" Target="../media/image290.png"/><Relationship Id="rId5" Type="http://schemas.openxmlformats.org/officeDocument/2006/relationships/image" Target="../media/image291.png"/><Relationship Id="rId6" Type="http://schemas.openxmlformats.org/officeDocument/2006/relationships/image" Target="../media/image292.png"/><Relationship Id="rId7" Type="http://schemas.openxmlformats.org/officeDocument/2006/relationships/image" Target="../media/image293.png"/><Relationship Id="rId8" Type="http://schemas.openxmlformats.org/officeDocument/2006/relationships/image" Target="../media/image294.png"/><Relationship Id="rId1" Type="http://schemas.openxmlformats.org/officeDocument/2006/relationships/slideLayout" Target="../slideLayouts/slideLayout7.xml"/><Relationship Id="rId2" Type="http://schemas.openxmlformats.org/officeDocument/2006/relationships/image" Target="../media/image288.png"/></Relationships>
</file>

<file path=ppt/slides/_rels/slide137.xml.rels><?xml version="1.0" encoding="UTF-8" standalone="yes"?>
<Relationships xmlns="http://schemas.openxmlformats.org/package/2006/relationships"><Relationship Id="rId3" Type="http://schemas.openxmlformats.org/officeDocument/2006/relationships/image" Target="../media/image296.png"/><Relationship Id="rId4" Type="http://schemas.openxmlformats.org/officeDocument/2006/relationships/image" Target="../media/image297.png"/><Relationship Id="rId5" Type="http://schemas.openxmlformats.org/officeDocument/2006/relationships/image" Target="../media/image298.png"/><Relationship Id="rId6" Type="http://schemas.openxmlformats.org/officeDocument/2006/relationships/image" Target="../media/image299.png"/><Relationship Id="rId1" Type="http://schemas.openxmlformats.org/officeDocument/2006/relationships/slideLayout" Target="../slideLayouts/slideLayout7.xml"/><Relationship Id="rId2" Type="http://schemas.openxmlformats.org/officeDocument/2006/relationships/image" Target="../media/image295.png"/></Relationships>
</file>

<file path=ppt/slides/_rels/slide138.xml.rels><?xml version="1.0" encoding="UTF-8" standalone="yes"?>
<Relationships xmlns="http://schemas.openxmlformats.org/package/2006/relationships"><Relationship Id="rId3" Type="http://schemas.openxmlformats.org/officeDocument/2006/relationships/image" Target="../media/image301.png"/><Relationship Id="rId4" Type="http://schemas.openxmlformats.org/officeDocument/2006/relationships/image" Target="../media/image302.png"/><Relationship Id="rId1" Type="http://schemas.openxmlformats.org/officeDocument/2006/relationships/slideLayout" Target="../slideLayouts/slideLayout7.xml"/><Relationship Id="rId2" Type="http://schemas.openxmlformats.org/officeDocument/2006/relationships/image" Target="../media/image300.png"/></Relationships>
</file>

<file path=ppt/slides/_rels/slide139.xml.rels><?xml version="1.0" encoding="UTF-8" standalone="yes"?>
<Relationships xmlns="http://schemas.openxmlformats.org/package/2006/relationships"><Relationship Id="rId3" Type="http://schemas.openxmlformats.org/officeDocument/2006/relationships/image" Target="../media/image304.png"/><Relationship Id="rId4" Type="http://schemas.openxmlformats.org/officeDocument/2006/relationships/image" Target="../media/image305.png"/><Relationship Id="rId1" Type="http://schemas.openxmlformats.org/officeDocument/2006/relationships/slideLayout" Target="../slideLayouts/slideLayout7.xml"/><Relationship Id="rId2" Type="http://schemas.openxmlformats.org/officeDocument/2006/relationships/image" Target="../media/image30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307.png"/><Relationship Id="rId4" Type="http://schemas.openxmlformats.org/officeDocument/2006/relationships/image" Target="../media/image308.png"/><Relationship Id="rId1" Type="http://schemas.openxmlformats.org/officeDocument/2006/relationships/slideLayout" Target="../slideLayouts/slideLayout7.xml"/><Relationship Id="rId2" Type="http://schemas.openxmlformats.org/officeDocument/2006/relationships/image" Target="../media/image306.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9.png"/><Relationship Id="rId3" Type="http://schemas.openxmlformats.org/officeDocument/2006/relationships/image" Target="../media/image310.png"/></Relationships>
</file>

<file path=ppt/slides/_rels/slide142.xml.rels><?xml version="1.0" encoding="UTF-8" standalone="yes"?>
<Relationships xmlns="http://schemas.openxmlformats.org/package/2006/relationships"><Relationship Id="rId3" Type="http://schemas.openxmlformats.org/officeDocument/2006/relationships/image" Target="../media/image310.png"/><Relationship Id="rId4" Type="http://schemas.openxmlformats.org/officeDocument/2006/relationships/image" Target="../media/image312.png"/><Relationship Id="rId1" Type="http://schemas.openxmlformats.org/officeDocument/2006/relationships/slideLayout" Target="../slideLayouts/slideLayout7.xml"/><Relationship Id="rId2" Type="http://schemas.openxmlformats.org/officeDocument/2006/relationships/image" Target="../media/image311.png"/></Relationships>
</file>

<file path=ppt/slides/_rels/slide143.xml.rels><?xml version="1.0" encoding="UTF-8" standalone="yes"?>
<Relationships xmlns="http://schemas.openxmlformats.org/package/2006/relationships"><Relationship Id="rId3" Type="http://schemas.openxmlformats.org/officeDocument/2006/relationships/image" Target="../media/image314.png"/><Relationship Id="rId4" Type="http://schemas.openxmlformats.org/officeDocument/2006/relationships/image" Target="../media/image315.png"/><Relationship Id="rId1" Type="http://schemas.openxmlformats.org/officeDocument/2006/relationships/slideLayout" Target="../slideLayouts/slideLayout7.xml"/><Relationship Id="rId2" Type="http://schemas.openxmlformats.org/officeDocument/2006/relationships/image" Target="../media/image313.png"/></Relationships>
</file>

<file path=ppt/slides/_rels/slide144.xml.rels><?xml version="1.0" encoding="UTF-8" standalone="yes"?>
<Relationships xmlns="http://schemas.openxmlformats.org/package/2006/relationships"><Relationship Id="rId3" Type="http://schemas.openxmlformats.org/officeDocument/2006/relationships/image" Target="../media/image317.png"/><Relationship Id="rId4" Type="http://schemas.openxmlformats.org/officeDocument/2006/relationships/image" Target="../media/image318.png"/><Relationship Id="rId5" Type="http://schemas.openxmlformats.org/officeDocument/2006/relationships/image" Target="../media/image3030.png"/><Relationship Id="rId1" Type="http://schemas.openxmlformats.org/officeDocument/2006/relationships/slideLayout" Target="../slideLayouts/slideLayout7.xml"/><Relationship Id="rId2" Type="http://schemas.openxmlformats.org/officeDocument/2006/relationships/image" Target="../media/image316.png"/></Relationships>
</file>

<file path=ppt/slides/_rels/slide145.xml.rels><?xml version="1.0" encoding="UTF-8" standalone="yes"?>
<Relationships xmlns="http://schemas.openxmlformats.org/package/2006/relationships"><Relationship Id="rId3" Type="http://schemas.openxmlformats.org/officeDocument/2006/relationships/image" Target="../media/image320.png"/><Relationship Id="rId4" Type="http://schemas.openxmlformats.org/officeDocument/2006/relationships/image" Target="../media/image321.png"/><Relationship Id="rId1" Type="http://schemas.openxmlformats.org/officeDocument/2006/relationships/slideLayout" Target="../slideLayouts/slideLayout7.xml"/><Relationship Id="rId2" Type="http://schemas.openxmlformats.org/officeDocument/2006/relationships/image" Target="../media/image319.png"/></Relationships>
</file>

<file path=ppt/slides/_rels/slide146.xml.rels><?xml version="1.0" encoding="UTF-8" standalone="yes"?>
<Relationships xmlns="http://schemas.openxmlformats.org/package/2006/relationships"><Relationship Id="rId3" Type="http://schemas.openxmlformats.org/officeDocument/2006/relationships/image" Target="../media/image322.png"/><Relationship Id="rId4" Type="http://schemas.openxmlformats.org/officeDocument/2006/relationships/image" Target="../media/image323.png"/><Relationship Id="rId1" Type="http://schemas.openxmlformats.org/officeDocument/2006/relationships/slideLayout" Target="../slideLayouts/slideLayout7.xml"/><Relationship Id="rId2" Type="http://schemas.openxmlformats.org/officeDocument/2006/relationships/image" Target="../media/image319.png"/></Relationships>
</file>

<file path=ppt/slides/_rels/slide147.xml.rels><?xml version="1.0" encoding="UTF-8" standalone="yes"?>
<Relationships xmlns="http://schemas.openxmlformats.org/package/2006/relationships"><Relationship Id="rId3" Type="http://schemas.openxmlformats.org/officeDocument/2006/relationships/image" Target="../media/image325.png"/><Relationship Id="rId4" Type="http://schemas.openxmlformats.org/officeDocument/2006/relationships/image" Target="../media/image326.png"/><Relationship Id="rId5" Type="http://schemas.openxmlformats.org/officeDocument/2006/relationships/image" Target="../media/image327.png"/><Relationship Id="rId6" Type="http://schemas.openxmlformats.org/officeDocument/2006/relationships/image" Target="../media/image328.png"/><Relationship Id="rId1" Type="http://schemas.openxmlformats.org/officeDocument/2006/relationships/slideLayout" Target="../slideLayouts/slideLayout7.xml"/><Relationship Id="rId2" Type="http://schemas.openxmlformats.org/officeDocument/2006/relationships/image" Target="../media/image324.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40.png"/><Relationship Id="rId3" Type="http://schemas.openxmlformats.org/officeDocument/2006/relationships/image" Target="../media/image329.png"/></Relationships>
</file>

<file path=ppt/slides/_rels/slide149.xml.rels><?xml version="1.0" encoding="UTF-8" standalone="yes"?>
<Relationships xmlns="http://schemas.openxmlformats.org/package/2006/relationships"><Relationship Id="rId3" Type="http://schemas.openxmlformats.org/officeDocument/2006/relationships/image" Target="../media/image331.png"/><Relationship Id="rId4" Type="http://schemas.openxmlformats.org/officeDocument/2006/relationships/image" Target="../media/image332.png"/><Relationship Id="rId5" Type="http://schemas.openxmlformats.org/officeDocument/2006/relationships/image" Target="../media/image333.png"/><Relationship Id="rId1" Type="http://schemas.openxmlformats.org/officeDocument/2006/relationships/slideLayout" Target="../slideLayouts/slideLayout7.xml"/><Relationship Id="rId2" Type="http://schemas.openxmlformats.org/officeDocument/2006/relationships/image" Target="../media/image3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50.xml.rels><?xml version="1.0" encoding="UTF-8" standalone="yes"?>
<Relationships xmlns="http://schemas.openxmlformats.org/package/2006/relationships"><Relationship Id="rId3" Type="http://schemas.openxmlformats.org/officeDocument/2006/relationships/image" Target="../media/image335.png"/><Relationship Id="rId4" Type="http://schemas.openxmlformats.org/officeDocument/2006/relationships/image" Target="../media/image336.png"/><Relationship Id="rId5" Type="http://schemas.openxmlformats.org/officeDocument/2006/relationships/image" Target="../media/image337.png"/><Relationship Id="rId6" Type="http://schemas.openxmlformats.org/officeDocument/2006/relationships/image" Target="../media/image338.png"/><Relationship Id="rId1" Type="http://schemas.openxmlformats.org/officeDocument/2006/relationships/slideLayout" Target="../slideLayouts/slideLayout7.xml"/><Relationship Id="rId2" Type="http://schemas.openxmlformats.org/officeDocument/2006/relationships/image" Target="../media/image334.png"/></Relationships>
</file>

<file path=ppt/slides/_rels/slide151.xml.rels><?xml version="1.0" encoding="UTF-8" standalone="yes"?>
<Relationships xmlns="http://schemas.openxmlformats.org/package/2006/relationships"><Relationship Id="rId3" Type="http://schemas.openxmlformats.org/officeDocument/2006/relationships/image" Target="../media/image340.png"/><Relationship Id="rId4" Type="http://schemas.openxmlformats.org/officeDocument/2006/relationships/image" Target="../media/image341.png"/><Relationship Id="rId1" Type="http://schemas.openxmlformats.org/officeDocument/2006/relationships/slideLayout" Target="../slideLayouts/slideLayout7.xml"/><Relationship Id="rId2" Type="http://schemas.openxmlformats.org/officeDocument/2006/relationships/image" Target="../media/image339.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2.png"/><Relationship Id="rId3" Type="http://schemas.openxmlformats.org/officeDocument/2006/relationships/image" Target="../media/image343.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4.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5.png"/><Relationship Id="rId3" Type="http://schemas.openxmlformats.org/officeDocument/2006/relationships/image" Target="../media/image346.png"/></Relationships>
</file>

<file path=ppt/slides/_rels/slide155.xml.rels><?xml version="1.0" encoding="UTF-8" standalone="yes"?>
<Relationships xmlns="http://schemas.openxmlformats.org/package/2006/relationships"><Relationship Id="rId3" Type="http://schemas.openxmlformats.org/officeDocument/2006/relationships/image" Target="../media/image348.png"/><Relationship Id="rId4" Type="http://schemas.openxmlformats.org/officeDocument/2006/relationships/image" Target="../media/image349.png"/><Relationship Id="rId1" Type="http://schemas.openxmlformats.org/officeDocument/2006/relationships/slideLayout" Target="../slideLayouts/slideLayout7.xml"/><Relationship Id="rId2" Type="http://schemas.openxmlformats.org/officeDocument/2006/relationships/image" Target="../media/image347.png"/></Relationships>
</file>

<file path=ppt/slides/_rels/slide156.xml.rels><?xml version="1.0" encoding="UTF-8" standalone="yes"?>
<Relationships xmlns="http://schemas.openxmlformats.org/package/2006/relationships"><Relationship Id="rId3" Type="http://schemas.openxmlformats.org/officeDocument/2006/relationships/image" Target="../media/image351.png"/><Relationship Id="rId4" Type="http://schemas.openxmlformats.org/officeDocument/2006/relationships/image" Target="../media/image352.png"/><Relationship Id="rId5" Type="http://schemas.openxmlformats.org/officeDocument/2006/relationships/image" Target="../media/image353.png"/><Relationship Id="rId1" Type="http://schemas.openxmlformats.org/officeDocument/2006/relationships/slideLayout" Target="../slideLayouts/slideLayout7.xml"/><Relationship Id="rId2" Type="http://schemas.openxmlformats.org/officeDocument/2006/relationships/image" Target="../media/image350.png"/></Relationships>
</file>

<file path=ppt/slides/_rels/slide157.xml.rels><?xml version="1.0" encoding="UTF-8" standalone="yes"?>
<Relationships xmlns="http://schemas.openxmlformats.org/package/2006/relationships"><Relationship Id="rId3" Type="http://schemas.openxmlformats.org/officeDocument/2006/relationships/image" Target="../media/image355.png"/><Relationship Id="rId4" Type="http://schemas.openxmlformats.org/officeDocument/2006/relationships/image" Target="../media/image356.png"/><Relationship Id="rId5" Type="http://schemas.openxmlformats.org/officeDocument/2006/relationships/image" Target="../media/image357.png"/><Relationship Id="rId1" Type="http://schemas.openxmlformats.org/officeDocument/2006/relationships/slideLayout" Target="../slideLayouts/slideLayout7.xml"/><Relationship Id="rId2" Type="http://schemas.openxmlformats.org/officeDocument/2006/relationships/image" Target="../media/image354.png"/></Relationships>
</file>

<file path=ppt/slides/_rels/slide158.xml.rels><?xml version="1.0" encoding="UTF-8" standalone="yes"?>
<Relationships xmlns="http://schemas.openxmlformats.org/package/2006/relationships"><Relationship Id="rId3" Type="http://schemas.openxmlformats.org/officeDocument/2006/relationships/image" Target="../media/image359.png"/><Relationship Id="rId4" Type="http://schemas.openxmlformats.org/officeDocument/2006/relationships/image" Target="../media/image360.png"/><Relationship Id="rId1" Type="http://schemas.openxmlformats.org/officeDocument/2006/relationships/slideLayout" Target="../slideLayouts/slideLayout7.xml"/><Relationship Id="rId2" Type="http://schemas.openxmlformats.org/officeDocument/2006/relationships/image" Target="../media/image358.png"/></Relationships>
</file>

<file path=ppt/slides/_rels/slide159.xml.rels><?xml version="1.0" encoding="UTF-8" standalone="yes"?>
<Relationships xmlns="http://schemas.openxmlformats.org/package/2006/relationships"><Relationship Id="rId3" Type="http://schemas.openxmlformats.org/officeDocument/2006/relationships/image" Target="../media/image362.png"/><Relationship Id="rId4" Type="http://schemas.openxmlformats.org/officeDocument/2006/relationships/image" Target="../media/image363.png"/><Relationship Id="rId5" Type="http://schemas.openxmlformats.org/officeDocument/2006/relationships/image" Target="../media/image364.png"/><Relationship Id="rId6" Type="http://schemas.openxmlformats.org/officeDocument/2006/relationships/image" Target="../media/image365.png"/><Relationship Id="rId1" Type="http://schemas.openxmlformats.org/officeDocument/2006/relationships/slideLayout" Target="../slideLayouts/slideLayout7.xml"/><Relationship Id="rId2" Type="http://schemas.openxmlformats.org/officeDocument/2006/relationships/image" Target="../media/image36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60.xml.rels><?xml version="1.0" encoding="UTF-8" standalone="yes"?>
<Relationships xmlns="http://schemas.openxmlformats.org/package/2006/relationships"><Relationship Id="rId3" Type="http://schemas.openxmlformats.org/officeDocument/2006/relationships/image" Target="../media/image367.png"/><Relationship Id="rId4" Type="http://schemas.openxmlformats.org/officeDocument/2006/relationships/image" Target="../media/image361.png"/><Relationship Id="rId1" Type="http://schemas.openxmlformats.org/officeDocument/2006/relationships/slideLayout" Target="../slideLayouts/slideLayout7.xml"/><Relationship Id="rId2" Type="http://schemas.openxmlformats.org/officeDocument/2006/relationships/image" Target="../media/image366.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8.png"/><Relationship Id="rId3" Type="http://schemas.openxmlformats.org/officeDocument/2006/relationships/image" Target="../media/image369.png"/></Relationships>
</file>

<file path=ppt/slides/_rels/slide162.xml.rels><?xml version="1.0" encoding="UTF-8" standalone="yes"?>
<Relationships xmlns="http://schemas.openxmlformats.org/package/2006/relationships"><Relationship Id="rId3" Type="http://schemas.openxmlformats.org/officeDocument/2006/relationships/image" Target="../media/image371.png"/><Relationship Id="rId4" Type="http://schemas.openxmlformats.org/officeDocument/2006/relationships/image" Target="../media/image372.png"/><Relationship Id="rId1" Type="http://schemas.openxmlformats.org/officeDocument/2006/relationships/slideLayout" Target="../slideLayouts/slideLayout7.xml"/><Relationship Id="rId2" Type="http://schemas.openxmlformats.org/officeDocument/2006/relationships/image" Target="../media/image370.png"/></Relationships>
</file>

<file path=ppt/slides/_rels/slide163.xml.rels><?xml version="1.0" encoding="UTF-8" standalone="yes"?>
<Relationships xmlns="http://schemas.openxmlformats.org/package/2006/relationships"><Relationship Id="rId3" Type="http://schemas.openxmlformats.org/officeDocument/2006/relationships/image" Target="../media/image374.png"/><Relationship Id="rId4" Type="http://schemas.openxmlformats.org/officeDocument/2006/relationships/image" Target="../media/image375.png"/><Relationship Id="rId1" Type="http://schemas.openxmlformats.org/officeDocument/2006/relationships/slideLayout" Target="../slideLayouts/slideLayout7.xml"/><Relationship Id="rId2" Type="http://schemas.openxmlformats.org/officeDocument/2006/relationships/image" Target="../media/image373.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6.png"/><Relationship Id="rId3" Type="http://schemas.openxmlformats.org/officeDocument/2006/relationships/image" Target="../media/image377.png"/></Relationships>
</file>

<file path=ppt/slides/_rels/slide165.xml.rels><?xml version="1.0" encoding="UTF-8" standalone="yes"?>
<Relationships xmlns="http://schemas.openxmlformats.org/package/2006/relationships"><Relationship Id="rId3" Type="http://schemas.openxmlformats.org/officeDocument/2006/relationships/image" Target="../media/image379.png"/><Relationship Id="rId4" Type="http://schemas.openxmlformats.org/officeDocument/2006/relationships/image" Target="../media/image380.png"/><Relationship Id="rId1" Type="http://schemas.openxmlformats.org/officeDocument/2006/relationships/slideLayout" Target="../slideLayouts/slideLayout7.xml"/><Relationship Id="rId2" Type="http://schemas.openxmlformats.org/officeDocument/2006/relationships/image" Target="../media/image378.png"/></Relationships>
</file>

<file path=ppt/slides/_rels/slide166.xml.rels><?xml version="1.0" encoding="UTF-8" standalone="yes"?>
<Relationships xmlns="http://schemas.openxmlformats.org/package/2006/relationships"><Relationship Id="rId3" Type="http://schemas.openxmlformats.org/officeDocument/2006/relationships/image" Target="../media/image382.png"/><Relationship Id="rId4" Type="http://schemas.openxmlformats.org/officeDocument/2006/relationships/image" Target="../media/image383.png"/><Relationship Id="rId5" Type="http://schemas.openxmlformats.org/officeDocument/2006/relationships/image" Target="../media/image384.png"/><Relationship Id="rId6" Type="http://schemas.openxmlformats.org/officeDocument/2006/relationships/image" Target="../media/image385.png"/><Relationship Id="rId1" Type="http://schemas.openxmlformats.org/officeDocument/2006/relationships/slideLayout" Target="../slideLayouts/slideLayout7.xml"/><Relationship Id="rId2" Type="http://schemas.openxmlformats.org/officeDocument/2006/relationships/image" Target="../media/image381.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6.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7.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9.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0.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1.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2.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3.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4.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5.pn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6.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7.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image" Target="../media/image400.png"/><Relationship Id="rId4" Type="http://schemas.openxmlformats.org/officeDocument/2006/relationships/image" Target="../media/image401.png"/><Relationship Id="rId5" Type="http://schemas.openxmlformats.org/officeDocument/2006/relationships/image" Target="../media/image402.png"/><Relationship Id="rId6" Type="http://schemas.openxmlformats.org/officeDocument/2006/relationships/image" Target="../media/image403.png"/><Relationship Id="rId7" Type="http://schemas.openxmlformats.org/officeDocument/2006/relationships/image" Target="../media/image404.png"/><Relationship Id="rId1" Type="http://schemas.openxmlformats.org/officeDocument/2006/relationships/slideLayout" Target="../slideLayouts/slideLayout7.xml"/><Relationship Id="rId2" Type="http://schemas.openxmlformats.org/officeDocument/2006/relationships/image" Target="../media/image399.png"/></Relationships>
</file>

<file path=ppt/slides/_rels/slide182.xml.rels><?xml version="1.0" encoding="UTF-8" standalone="yes"?>
<Relationships xmlns="http://schemas.openxmlformats.org/package/2006/relationships"><Relationship Id="rId3" Type="http://schemas.openxmlformats.org/officeDocument/2006/relationships/image" Target="../media/image406.png"/><Relationship Id="rId4" Type="http://schemas.openxmlformats.org/officeDocument/2006/relationships/image" Target="../media/image407.png"/><Relationship Id="rId5" Type="http://schemas.openxmlformats.org/officeDocument/2006/relationships/image" Target="../media/image408.png"/><Relationship Id="rId6" Type="http://schemas.openxmlformats.org/officeDocument/2006/relationships/image" Target="../media/image409.png"/><Relationship Id="rId1" Type="http://schemas.openxmlformats.org/officeDocument/2006/relationships/slideLayout" Target="../slideLayouts/slideLayout7.xml"/><Relationship Id="rId2" Type="http://schemas.openxmlformats.org/officeDocument/2006/relationships/image" Target="../media/image405.pn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0.png"/><Relationship Id="rId3" Type="http://schemas.openxmlformats.org/officeDocument/2006/relationships/image" Target="../media/image411.png"/></Relationships>
</file>

<file path=ppt/slides/_rels/slide184.xml.rels><?xml version="1.0" encoding="UTF-8" standalone="yes"?>
<Relationships xmlns="http://schemas.openxmlformats.org/package/2006/relationships"><Relationship Id="rId3" Type="http://schemas.openxmlformats.org/officeDocument/2006/relationships/image" Target="../media/image413.png"/><Relationship Id="rId4" Type="http://schemas.openxmlformats.org/officeDocument/2006/relationships/image" Target="../media/image414.png"/><Relationship Id="rId5" Type="http://schemas.openxmlformats.org/officeDocument/2006/relationships/image" Target="../media/image415.png"/><Relationship Id="rId1" Type="http://schemas.openxmlformats.org/officeDocument/2006/relationships/slideLayout" Target="../slideLayouts/slideLayout7.xml"/><Relationship Id="rId2" Type="http://schemas.openxmlformats.org/officeDocument/2006/relationships/image" Target="../media/image412.png"/></Relationships>
</file>

<file path=ppt/slides/_rels/slide185.xml.rels><?xml version="1.0" encoding="UTF-8" standalone="yes"?>
<Relationships xmlns="http://schemas.openxmlformats.org/package/2006/relationships"><Relationship Id="rId3" Type="http://schemas.openxmlformats.org/officeDocument/2006/relationships/image" Target="../media/image417.png"/><Relationship Id="rId4" Type="http://schemas.openxmlformats.org/officeDocument/2006/relationships/image" Target="../media/image418.png"/><Relationship Id="rId1" Type="http://schemas.openxmlformats.org/officeDocument/2006/relationships/slideLayout" Target="../slideLayouts/slideLayout7.xml"/><Relationship Id="rId2" Type="http://schemas.openxmlformats.org/officeDocument/2006/relationships/image" Target="../media/image416.pn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9.png"/><Relationship Id="rId3" Type="http://schemas.openxmlformats.org/officeDocument/2006/relationships/image" Target="../media/image420.png"/></Relationships>
</file>

<file path=ppt/slides/_rels/slide187.xml.rels><?xml version="1.0" encoding="UTF-8" standalone="yes"?>
<Relationships xmlns="http://schemas.openxmlformats.org/package/2006/relationships"><Relationship Id="rId3" Type="http://schemas.openxmlformats.org/officeDocument/2006/relationships/image" Target="../media/image422.png"/><Relationship Id="rId4" Type="http://schemas.openxmlformats.org/officeDocument/2006/relationships/image" Target="../media/image423.png"/><Relationship Id="rId1" Type="http://schemas.openxmlformats.org/officeDocument/2006/relationships/slideLayout" Target="../slideLayouts/slideLayout7.xml"/><Relationship Id="rId2" Type="http://schemas.openxmlformats.org/officeDocument/2006/relationships/image" Target="../media/image421.png"/></Relationships>
</file>

<file path=ppt/slides/_rels/slide188.xml.rels><?xml version="1.0" encoding="UTF-8" standalone="yes"?>
<Relationships xmlns="http://schemas.openxmlformats.org/package/2006/relationships"><Relationship Id="rId3" Type="http://schemas.openxmlformats.org/officeDocument/2006/relationships/image" Target="../media/image425.png"/><Relationship Id="rId4" Type="http://schemas.openxmlformats.org/officeDocument/2006/relationships/image" Target="../media/image426.png"/><Relationship Id="rId1" Type="http://schemas.openxmlformats.org/officeDocument/2006/relationships/slideLayout" Target="../slideLayouts/slideLayout7.xml"/><Relationship Id="rId2" Type="http://schemas.openxmlformats.org/officeDocument/2006/relationships/image" Target="../media/image424.png"/></Relationships>
</file>

<file path=ppt/slides/_rels/slide189.xml.rels><?xml version="1.0" encoding="UTF-8" standalone="yes"?>
<Relationships xmlns="http://schemas.openxmlformats.org/package/2006/relationships"><Relationship Id="rId3" Type="http://schemas.openxmlformats.org/officeDocument/2006/relationships/image" Target="../media/image428.png"/><Relationship Id="rId4" Type="http://schemas.openxmlformats.org/officeDocument/2006/relationships/image" Target="../media/image429.png"/><Relationship Id="rId5" Type="http://schemas.openxmlformats.org/officeDocument/2006/relationships/image" Target="../media/image430.png"/><Relationship Id="rId1" Type="http://schemas.openxmlformats.org/officeDocument/2006/relationships/slideLayout" Target="../slideLayouts/slideLayout7.xml"/><Relationship Id="rId2" Type="http://schemas.openxmlformats.org/officeDocument/2006/relationships/image" Target="../media/image4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1.png"/></Relationships>
</file>

<file path=ppt/slides/_rels/slide191.xml.rels><?xml version="1.0" encoding="UTF-8" standalone="yes"?>
<Relationships xmlns="http://schemas.openxmlformats.org/package/2006/relationships"><Relationship Id="rId3" Type="http://schemas.openxmlformats.org/officeDocument/2006/relationships/image" Target="../media/image433.png"/><Relationship Id="rId4" Type="http://schemas.openxmlformats.org/officeDocument/2006/relationships/image" Target="../media/image434.png"/><Relationship Id="rId5" Type="http://schemas.openxmlformats.org/officeDocument/2006/relationships/image" Target="../media/image435.png"/><Relationship Id="rId6" Type="http://schemas.openxmlformats.org/officeDocument/2006/relationships/image" Target="../media/image436.png"/><Relationship Id="rId1" Type="http://schemas.openxmlformats.org/officeDocument/2006/relationships/slideLayout" Target="../slideLayouts/slideLayout7.xml"/><Relationship Id="rId2" Type="http://schemas.openxmlformats.org/officeDocument/2006/relationships/image" Target="../media/image432.png"/></Relationships>
</file>

<file path=ppt/slides/_rels/slide192.xml.rels><?xml version="1.0" encoding="UTF-8" standalone="yes"?>
<Relationships xmlns="http://schemas.openxmlformats.org/package/2006/relationships"><Relationship Id="rId3" Type="http://schemas.openxmlformats.org/officeDocument/2006/relationships/image" Target="../media/image438.png"/><Relationship Id="rId4" Type="http://schemas.openxmlformats.org/officeDocument/2006/relationships/image" Target="../media/image439.png"/><Relationship Id="rId5" Type="http://schemas.openxmlformats.org/officeDocument/2006/relationships/image" Target="../media/image440.png"/><Relationship Id="rId1" Type="http://schemas.openxmlformats.org/officeDocument/2006/relationships/slideLayout" Target="../slideLayouts/slideLayout7.xml"/><Relationship Id="rId2" Type="http://schemas.openxmlformats.org/officeDocument/2006/relationships/image" Target="../media/image437.pn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1.png"/><Relationship Id="rId3" Type="http://schemas.openxmlformats.org/officeDocument/2006/relationships/image" Target="../media/image442.png"/></Relationships>
</file>

<file path=ppt/slides/_rels/slide194.xml.rels><?xml version="1.0" encoding="UTF-8" standalone="yes"?>
<Relationships xmlns="http://schemas.openxmlformats.org/package/2006/relationships"><Relationship Id="rId3" Type="http://schemas.openxmlformats.org/officeDocument/2006/relationships/image" Target="../media/image444.png"/><Relationship Id="rId4" Type="http://schemas.openxmlformats.org/officeDocument/2006/relationships/image" Target="../media/image4180.png"/><Relationship Id="rId5" Type="http://schemas.openxmlformats.org/officeDocument/2006/relationships/image" Target="../media/image4190.png"/><Relationship Id="rId6" Type="http://schemas.openxmlformats.org/officeDocument/2006/relationships/image" Target="../media/image4200.png"/><Relationship Id="rId7" Type="http://schemas.openxmlformats.org/officeDocument/2006/relationships/image" Target="../media/image4210.png"/><Relationship Id="rId8" Type="http://schemas.openxmlformats.org/officeDocument/2006/relationships/image" Target="../media/image4220.png"/><Relationship Id="rId9" Type="http://schemas.openxmlformats.org/officeDocument/2006/relationships/image" Target="../media/image4230.png"/><Relationship Id="rId10" Type="http://schemas.openxmlformats.org/officeDocument/2006/relationships/image" Target="../media/image445.png"/><Relationship Id="rId1" Type="http://schemas.openxmlformats.org/officeDocument/2006/relationships/slideLayout" Target="../slideLayouts/slideLayout7.xml"/><Relationship Id="rId2" Type="http://schemas.openxmlformats.org/officeDocument/2006/relationships/image" Target="../media/image443.png"/></Relationships>
</file>

<file path=ppt/slides/_rels/slide195.xml.rels><?xml version="1.0" encoding="UTF-8" standalone="yes"?>
<Relationships xmlns="http://schemas.openxmlformats.org/package/2006/relationships"><Relationship Id="rId3" Type="http://schemas.openxmlformats.org/officeDocument/2006/relationships/image" Target="../media/image447.png"/><Relationship Id="rId4" Type="http://schemas.openxmlformats.org/officeDocument/2006/relationships/image" Target="../media/image448.png"/><Relationship Id="rId5" Type="http://schemas.openxmlformats.org/officeDocument/2006/relationships/image" Target="../media/image4280.png"/><Relationship Id="rId6" Type="http://schemas.openxmlformats.org/officeDocument/2006/relationships/image" Target="../media/image4290.png"/><Relationship Id="rId7" Type="http://schemas.openxmlformats.org/officeDocument/2006/relationships/image" Target="../media/image4300.png"/><Relationship Id="rId8" Type="http://schemas.openxmlformats.org/officeDocument/2006/relationships/image" Target="../media/image4310.png"/><Relationship Id="rId9" Type="http://schemas.openxmlformats.org/officeDocument/2006/relationships/image" Target="../media/image4320.png"/><Relationship Id="rId10" Type="http://schemas.openxmlformats.org/officeDocument/2006/relationships/image" Target="../media/image4330.png"/><Relationship Id="rId11" Type="http://schemas.openxmlformats.org/officeDocument/2006/relationships/image" Target="../media/image4340.png"/><Relationship Id="rId1" Type="http://schemas.openxmlformats.org/officeDocument/2006/relationships/slideLayout" Target="../slideLayouts/slideLayout7.xml"/><Relationship Id="rId2" Type="http://schemas.openxmlformats.org/officeDocument/2006/relationships/image" Target="../media/image446.pn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9.png"/><Relationship Id="rId3" Type="http://schemas.openxmlformats.org/officeDocument/2006/relationships/image" Target="../media/image450.png"/></Relationships>
</file>

<file path=ppt/slides/_rels/slide197.xml.rels><?xml version="1.0" encoding="UTF-8" standalone="yes"?>
<Relationships xmlns="http://schemas.openxmlformats.org/package/2006/relationships"><Relationship Id="rId3" Type="http://schemas.openxmlformats.org/officeDocument/2006/relationships/image" Target="../media/image449.png"/><Relationship Id="rId4" Type="http://schemas.openxmlformats.org/officeDocument/2006/relationships/image" Target="../media/image452.png"/><Relationship Id="rId1" Type="http://schemas.openxmlformats.org/officeDocument/2006/relationships/slideLayout" Target="../slideLayouts/slideLayout7.xml"/><Relationship Id="rId2" Type="http://schemas.openxmlformats.org/officeDocument/2006/relationships/image" Target="../media/image451.pn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3.png"/><Relationship Id="rId3" Type="http://schemas.openxmlformats.org/officeDocument/2006/relationships/image" Target="../media/image454.pn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5.png"/><Relationship Id="rId3" Type="http://schemas.openxmlformats.org/officeDocument/2006/relationships/image" Target="../media/image45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200.xml.rels><?xml version="1.0" encoding="UTF-8" standalone="yes"?>
<Relationships xmlns="http://schemas.openxmlformats.org/package/2006/relationships"><Relationship Id="rId3" Type="http://schemas.openxmlformats.org/officeDocument/2006/relationships/image" Target="../media/image458.png"/><Relationship Id="rId4" Type="http://schemas.openxmlformats.org/officeDocument/2006/relationships/image" Target="../media/image459.png"/><Relationship Id="rId1" Type="http://schemas.openxmlformats.org/officeDocument/2006/relationships/slideLayout" Target="../slideLayouts/slideLayout7.xml"/><Relationship Id="rId2" Type="http://schemas.openxmlformats.org/officeDocument/2006/relationships/image" Target="../media/image457.png"/></Relationships>
</file>

<file path=ppt/slides/_rels/slide201.xml.rels><?xml version="1.0" encoding="UTF-8" standalone="yes"?>
<Relationships xmlns="http://schemas.openxmlformats.org/package/2006/relationships"><Relationship Id="rId3" Type="http://schemas.openxmlformats.org/officeDocument/2006/relationships/image" Target="../media/image461.png"/><Relationship Id="rId4" Type="http://schemas.openxmlformats.org/officeDocument/2006/relationships/image" Target="../media/image462.png"/><Relationship Id="rId1" Type="http://schemas.openxmlformats.org/officeDocument/2006/relationships/slideLayout" Target="../slideLayouts/slideLayout7.xml"/><Relationship Id="rId2" Type="http://schemas.openxmlformats.org/officeDocument/2006/relationships/image" Target="../media/image460.png"/></Relationships>
</file>

<file path=ppt/slides/_rels/slide202.xml.rels><?xml version="1.0" encoding="UTF-8" standalone="yes"?>
<Relationships xmlns="http://schemas.openxmlformats.org/package/2006/relationships"><Relationship Id="rId3" Type="http://schemas.openxmlformats.org/officeDocument/2006/relationships/image" Target="../media/image464.png"/><Relationship Id="rId4" Type="http://schemas.openxmlformats.org/officeDocument/2006/relationships/image" Target="../media/image465.png"/><Relationship Id="rId5" Type="http://schemas.openxmlformats.org/officeDocument/2006/relationships/image" Target="../media/image466.png"/><Relationship Id="rId6" Type="http://schemas.openxmlformats.org/officeDocument/2006/relationships/image" Target="../media/image467.png"/><Relationship Id="rId7" Type="http://schemas.openxmlformats.org/officeDocument/2006/relationships/image" Target="../media/image468.png"/><Relationship Id="rId1" Type="http://schemas.openxmlformats.org/officeDocument/2006/relationships/slideLayout" Target="../slideLayouts/slideLayout7.xml"/><Relationship Id="rId2" Type="http://schemas.openxmlformats.org/officeDocument/2006/relationships/image" Target="../media/image463.png"/></Relationships>
</file>

<file path=ppt/slides/_rels/slide203.xml.rels><?xml version="1.0" encoding="UTF-8" standalone="yes"?>
<Relationships xmlns="http://schemas.openxmlformats.org/package/2006/relationships"><Relationship Id="rId3" Type="http://schemas.openxmlformats.org/officeDocument/2006/relationships/image" Target="../media/image470.png"/><Relationship Id="rId4" Type="http://schemas.openxmlformats.org/officeDocument/2006/relationships/image" Target="../media/image471.png"/><Relationship Id="rId5" Type="http://schemas.openxmlformats.org/officeDocument/2006/relationships/image" Target="../media/image472.png"/><Relationship Id="rId6" Type="http://schemas.openxmlformats.org/officeDocument/2006/relationships/image" Target="../media/image473.png"/><Relationship Id="rId1" Type="http://schemas.openxmlformats.org/officeDocument/2006/relationships/slideLayout" Target="../slideLayouts/slideLayout7.xml"/><Relationship Id="rId2" Type="http://schemas.openxmlformats.org/officeDocument/2006/relationships/image" Target="../media/image469.png"/></Relationships>
</file>

<file path=ppt/slides/_rels/slide204.xml.rels><?xml version="1.0" encoding="UTF-8" standalone="yes"?>
<Relationships xmlns="http://schemas.openxmlformats.org/package/2006/relationships"><Relationship Id="rId3" Type="http://schemas.openxmlformats.org/officeDocument/2006/relationships/image" Target="../media/image475.png"/><Relationship Id="rId4" Type="http://schemas.openxmlformats.org/officeDocument/2006/relationships/image" Target="../media/image476.png"/><Relationship Id="rId5" Type="http://schemas.openxmlformats.org/officeDocument/2006/relationships/image" Target="../media/image477.png"/><Relationship Id="rId6" Type="http://schemas.openxmlformats.org/officeDocument/2006/relationships/image" Target="../media/image478.png"/><Relationship Id="rId1" Type="http://schemas.openxmlformats.org/officeDocument/2006/relationships/slideLayout" Target="../slideLayouts/slideLayout7.xml"/><Relationship Id="rId2" Type="http://schemas.openxmlformats.org/officeDocument/2006/relationships/image" Target="../media/image474.pn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9.pn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0.pn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1.pn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2.png"/></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3.pn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4.pn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5.pn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6.png"/></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3" Type="http://schemas.openxmlformats.org/officeDocument/2006/relationships/image" Target="../media/image488.png"/><Relationship Id="rId4" Type="http://schemas.openxmlformats.org/officeDocument/2006/relationships/image" Target="../media/image489.png"/><Relationship Id="rId5" Type="http://schemas.openxmlformats.org/officeDocument/2006/relationships/image" Target="../media/image490.png"/><Relationship Id="rId6" Type="http://schemas.openxmlformats.org/officeDocument/2006/relationships/image" Target="../media/image491.png"/><Relationship Id="rId1" Type="http://schemas.openxmlformats.org/officeDocument/2006/relationships/slideLayout" Target="../slideLayouts/slideLayout7.xml"/><Relationship Id="rId2" Type="http://schemas.openxmlformats.org/officeDocument/2006/relationships/image" Target="../media/image487.png"/></Relationships>
</file>

<file path=ppt/slides/_rels/slide215.xml.rels><?xml version="1.0" encoding="UTF-8" standalone="yes"?>
<Relationships xmlns="http://schemas.openxmlformats.org/package/2006/relationships"><Relationship Id="rId3" Type="http://schemas.openxmlformats.org/officeDocument/2006/relationships/image" Target="../media/image493.png"/><Relationship Id="rId4" Type="http://schemas.openxmlformats.org/officeDocument/2006/relationships/image" Target="../media/image494.png"/><Relationship Id="rId1" Type="http://schemas.openxmlformats.org/officeDocument/2006/relationships/slideLayout" Target="../slideLayouts/slideLayout7.xml"/><Relationship Id="rId2" Type="http://schemas.openxmlformats.org/officeDocument/2006/relationships/image" Target="../media/image492.pn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5.png"/><Relationship Id="rId3" Type="http://schemas.openxmlformats.org/officeDocument/2006/relationships/image" Target="../media/image496.png"/></Relationships>
</file>

<file path=ppt/slides/_rels/slide217.xml.rels><?xml version="1.0" encoding="UTF-8" standalone="yes"?>
<Relationships xmlns="http://schemas.openxmlformats.org/package/2006/relationships"><Relationship Id="rId3" Type="http://schemas.openxmlformats.org/officeDocument/2006/relationships/image" Target="../media/image498.png"/><Relationship Id="rId4" Type="http://schemas.openxmlformats.org/officeDocument/2006/relationships/image" Target="../media/image499.png"/><Relationship Id="rId5" Type="http://schemas.openxmlformats.org/officeDocument/2006/relationships/image" Target="../media/image500.png"/><Relationship Id="rId1" Type="http://schemas.openxmlformats.org/officeDocument/2006/relationships/slideLayout" Target="../slideLayouts/slideLayout7.xml"/><Relationship Id="rId2" Type="http://schemas.openxmlformats.org/officeDocument/2006/relationships/image" Target="../media/image497.png"/></Relationships>
</file>

<file path=ppt/slides/_rels/slide218.xml.rels><?xml version="1.0" encoding="UTF-8" standalone="yes"?>
<Relationships xmlns="http://schemas.openxmlformats.org/package/2006/relationships"><Relationship Id="rId3" Type="http://schemas.openxmlformats.org/officeDocument/2006/relationships/image" Target="../media/image502.png"/><Relationship Id="rId4" Type="http://schemas.openxmlformats.org/officeDocument/2006/relationships/image" Target="../media/image503.png"/><Relationship Id="rId5" Type="http://schemas.openxmlformats.org/officeDocument/2006/relationships/image" Target="../media/image504.png"/><Relationship Id="rId1" Type="http://schemas.openxmlformats.org/officeDocument/2006/relationships/slideLayout" Target="../slideLayouts/slideLayout7.xml"/><Relationship Id="rId2" Type="http://schemas.openxmlformats.org/officeDocument/2006/relationships/image" Target="../media/image501.png"/></Relationships>
</file>

<file path=ppt/slides/_rels/slide219.xml.rels><?xml version="1.0" encoding="UTF-8" standalone="yes"?>
<Relationships xmlns="http://schemas.openxmlformats.org/package/2006/relationships"><Relationship Id="rId3" Type="http://schemas.openxmlformats.org/officeDocument/2006/relationships/image" Target="../media/image506.png"/><Relationship Id="rId4" Type="http://schemas.openxmlformats.org/officeDocument/2006/relationships/image" Target="../media/image507.png"/><Relationship Id="rId5" Type="http://schemas.openxmlformats.org/officeDocument/2006/relationships/image" Target="../media/image508.png"/><Relationship Id="rId1" Type="http://schemas.openxmlformats.org/officeDocument/2006/relationships/slideLayout" Target="../slideLayouts/slideLayout7.xml"/><Relationship Id="rId2" Type="http://schemas.openxmlformats.org/officeDocument/2006/relationships/image" Target="../media/image50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3" Type="http://schemas.openxmlformats.org/officeDocument/2006/relationships/image" Target="../media/image510.png"/><Relationship Id="rId4" Type="http://schemas.openxmlformats.org/officeDocument/2006/relationships/image" Target="../media/image511.png"/><Relationship Id="rId5" Type="http://schemas.openxmlformats.org/officeDocument/2006/relationships/image" Target="../media/image512.png"/><Relationship Id="rId1" Type="http://schemas.openxmlformats.org/officeDocument/2006/relationships/slideLayout" Target="../slideLayouts/slideLayout7.xml"/><Relationship Id="rId2" Type="http://schemas.openxmlformats.org/officeDocument/2006/relationships/image" Target="../media/image509.png"/></Relationships>
</file>

<file path=ppt/slides/_rels/slide221.xml.rels><?xml version="1.0" encoding="UTF-8" standalone="yes"?>
<Relationships xmlns="http://schemas.openxmlformats.org/package/2006/relationships"><Relationship Id="rId3" Type="http://schemas.openxmlformats.org/officeDocument/2006/relationships/image" Target="../media/image514.png"/><Relationship Id="rId4" Type="http://schemas.openxmlformats.org/officeDocument/2006/relationships/image" Target="../media/image515.png"/><Relationship Id="rId5" Type="http://schemas.openxmlformats.org/officeDocument/2006/relationships/image" Target="../media/image516.png"/><Relationship Id="rId6" Type="http://schemas.openxmlformats.org/officeDocument/2006/relationships/image" Target="../media/image517.png"/><Relationship Id="rId7" Type="http://schemas.openxmlformats.org/officeDocument/2006/relationships/image" Target="../media/image518.png"/><Relationship Id="rId1" Type="http://schemas.openxmlformats.org/officeDocument/2006/relationships/slideLayout" Target="../slideLayouts/slideLayout7.xml"/><Relationship Id="rId2" Type="http://schemas.openxmlformats.org/officeDocument/2006/relationships/image" Target="../media/image513.png"/></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9.png"/><Relationship Id="rId3" Type="http://schemas.openxmlformats.org/officeDocument/2006/relationships/image" Target="../media/image520.png"/></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1.png"/><Relationship Id="rId3" Type="http://schemas.openxmlformats.org/officeDocument/2006/relationships/image" Target="../media/image522.png"/></Relationships>
</file>

<file path=ppt/slides/_rels/slide224.xml.rels><?xml version="1.0" encoding="UTF-8" standalone="yes"?>
<Relationships xmlns="http://schemas.openxmlformats.org/package/2006/relationships"><Relationship Id="rId3" Type="http://schemas.openxmlformats.org/officeDocument/2006/relationships/image" Target="../media/image524.png"/><Relationship Id="rId4" Type="http://schemas.openxmlformats.org/officeDocument/2006/relationships/image" Target="../media/image525.png"/><Relationship Id="rId5" Type="http://schemas.openxmlformats.org/officeDocument/2006/relationships/image" Target="../media/image526.png"/><Relationship Id="rId6" Type="http://schemas.openxmlformats.org/officeDocument/2006/relationships/image" Target="../media/image527.png"/><Relationship Id="rId7" Type="http://schemas.openxmlformats.org/officeDocument/2006/relationships/image" Target="../media/image528.png"/><Relationship Id="rId1" Type="http://schemas.openxmlformats.org/officeDocument/2006/relationships/slideLayout" Target="../slideLayouts/slideLayout7.xml"/><Relationship Id="rId2" Type="http://schemas.openxmlformats.org/officeDocument/2006/relationships/image" Target="../media/image523.png"/></Relationships>
</file>

<file path=ppt/slides/_rels/slide225.xml.rels><?xml version="1.0" encoding="UTF-8" standalone="yes"?>
<Relationships xmlns="http://schemas.openxmlformats.org/package/2006/relationships"><Relationship Id="rId3" Type="http://schemas.openxmlformats.org/officeDocument/2006/relationships/image" Target="../media/image530.png"/><Relationship Id="rId4" Type="http://schemas.openxmlformats.org/officeDocument/2006/relationships/image" Target="../media/image531.png"/><Relationship Id="rId5" Type="http://schemas.openxmlformats.org/officeDocument/2006/relationships/image" Target="../media/image532.png"/><Relationship Id="rId6" Type="http://schemas.openxmlformats.org/officeDocument/2006/relationships/image" Target="../media/image533.png"/><Relationship Id="rId7" Type="http://schemas.openxmlformats.org/officeDocument/2006/relationships/image" Target="../media/image534.png"/><Relationship Id="rId8" Type="http://schemas.openxmlformats.org/officeDocument/2006/relationships/image" Target="../media/image535.png"/><Relationship Id="rId9" Type="http://schemas.openxmlformats.org/officeDocument/2006/relationships/image" Target="../media/image536.png"/><Relationship Id="rId10" Type="http://schemas.openxmlformats.org/officeDocument/2006/relationships/image" Target="../media/image537.png"/><Relationship Id="rId11" Type="http://schemas.openxmlformats.org/officeDocument/2006/relationships/image" Target="../media/image538.png"/><Relationship Id="rId1" Type="http://schemas.openxmlformats.org/officeDocument/2006/relationships/slideLayout" Target="../slideLayouts/slideLayout7.xml"/><Relationship Id="rId2" Type="http://schemas.openxmlformats.org/officeDocument/2006/relationships/image" Target="../media/image529.png"/></Relationships>
</file>

<file path=ppt/slides/_rels/slide226.xml.rels><?xml version="1.0" encoding="UTF-8" standalone="yes"?>
<Relationships xmlns="http://schemas.openxmlformats.org/package/2006/relationships"><Relationship Id="rId3" Type="http://schemas.openxmlformats.org/officeDocument/2006/relationships/image" Target="../media/image540.png"/><Relationship Id="rId4" Type="http://schemas.openxmlformats.org/officeDocument/2006/relationships/image" Target="../media/image541.png"/><Relationship Id="rId5" Type="http://schemas.openxmlformats.org/officeDocument/2006/relationships/image" Target="../media/image542.png"/><Relationship Id="rId1" Type="http://schemas.openxmlformats.org/officeDocument/2006/relationships/slideLayout" Target="../slideLayouts/slideLayout7.xml"/><Relationship Id="rId2" Type="http://schemas.openxmlformats.org/officeDocument/2006/relationships/image" Target="../media/image539.png"/></Relationships>
</file>

<file path=ppt/slides/_rels/slide227.xml.rels><?xml version="1.0" encoding="UTF-8" standalone="yes"?>
<Relationships xmlns="http://schemas.openxmlformats.org/package/2006/relationships"><Relationship Id="rId3" Type="http://schemas.openxmlformats.org/officeDocument/2006/relationships/image" Target="../media/image539.png"/><Relationship Id="rId4" Type="http://schemas.openxmlformats.org/officeDocument/2006/relationships/image" Target="../media/image544.png"/><Relationship Id="rId5" Type="http://schemas.openxmlformats.org/officeDocument/2006/relationships/image" Target="../media/image545.png"/><Relationship Id="rId1" Type="http://schemas.openxmlformats.org/officeDocument/2006/relationships/slideLayout" Target="../slideLayouts/slideLayout7.xml"/><Relationship Id="rId2" Type="http://schemas.openxmlformats.org/officeDocument/2006/relationships/image" Target="../media/image543.png"/></Relationships>
</file>

<file path=ppt/slides/_rels/slide228.xml.rels><?xml version="1.0" encoding="UTF-8" standalone="yes"?>
<Relationships xmlns="http://schemas.openxmlformats.org/package/2006/relationships"><Relationship Id="rId3" Type="http://schemas.openxmlformats.org/officeDocument/2006/relationships/image" Target="../media/image547.png"/><Relationship Id="rId4" Type="http://schemas.openxmlformats.org/officeDocument/2006/relationships/image" Target="../media/image548.png"/><Relationship Id="rId5" Type="http://schemas.openxmlformats.org/officeDocument/2006/relationships/image" Target="../media/image549.png"/><Relationship Id="rId6" Type="http://schemas.openxmlformats.org/officeDocument/2006/relationships/image" Target="../media/image550.png"/><Relationship Id="rId1" Type="http://schemas.openxmlformats.org/officeDocument/2006/relationships/slideLayout" Target="../slideLayouts/slideLayout7.xml"/><Relationship Id="rId2" Type="http://schemas.openxmlformats.org/officeDocument/2006/relationships/image" Target="../media/image546.png"/></Relationships>
</file>

<file path=ppt/slides/_rels/slide229.xml.rels><?xml version="1.0" encoding="UTF-8" standalone="yes"?>
<Relationships xmlns="http://schemas.openxmlformats.org/package/2006/relationships"><Relationship Id="rId3" Type="http://schemas.openxmlformats.org/officeDocument/2006/relationships/image" Target="../media/image552.png"/><Relationship Id="rId4" Type="http://schemas.openxmlformats.org/officeDocument/2006/relationships/image" Target="../media/image553.png"/><Relationship Id="rId5" Type="http://schemas.openxmlformats.org/officeDocument/2006/relationships/image" Target="../media/image554.png"/><Relationship Id="rId6" Type="http://schemas.openxmlformats.org/officeDocument/2006/relationships/image" Target="../media/image555.png"/><Relationship Id="rId1" Type="http://schemas.openxmlformats.org/officeDocument/2006/relationships/slideLayout" Target="../slideLayouts/slideLayout7.xml"/><Relationship Id="rId2" Type="http://schemas.openxmlformats.org/officeDocument/2006/relationships/image" Target="../media/image55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6.png"/></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7.png"/></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8.png"/></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9.png"/></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0.png"/></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1.png"/></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2.png"/></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3.png"/></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4.png"/></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 Id="rId3" Type="http://schemas.openxmlformats.org/officeDocument/2006/relationships/image" Target="../media/image24.png"/></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3" Type="http://schemas.openxmlformats.org/officeDocument/2006/relationships/image" Target="../media/image567.png"/><Relationship Id="rId4" Type="http://schemas.openxmlformats.org/officeDocument/2006/relationships/image" Target="../media/image568.png"/><Relationship Id="rId5" Type="http://schemas.openxmlformats.org/officeDocument/2006/relationships/image" Target="../media/image569.png"/><Relationship Id="rId1" Type="http://schemas.openxmlformats.org/officeDocument/2006/relationships/slideLayout" Target="../slideLayouts/slideLayout7.xml"/><Relationship Id="rId2" Type="http://schemas.openxmlformats.org/officeDocument/2006/relationships/image" Target="../media/image566.png"/></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0.png"/></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1.png"/></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2.png"/></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 Id="rId3"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 Id="rId3" Type="http://schemas.openxmlformats.org/officeDocument/2006/relationships/image" Target="../media/image3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3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 Id="rId3" Type="http://schemas.openxmlformats.org/officeDocument/2006/relationships/image" Target="../media/image4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 Id="rId3" Type="http://schemas.openxmlformats.org/officeDocument/2006/relationships/image" Target="../media/image5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 Id="rId3" Type="http://schemas.openxmlformats.org/officeDocument/2006/relationships/image" Target="../media/image57.png"/></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7.xml"/><Relationship Id="rId2"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7.xml"/><Relationship Id="rId2" Type="http://schemas.openxmlformats.org/officeDocument/2006/relationships/image" Target="../media/image6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png"/></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7.xml"/><Relationship Id="rId2" Type="http://schemas.openxmlformats.org/officeDocument/2006/relationships/image" Target="../media/image68.png"/></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1" Type="http://schemas.openxmlformats.org/officeDocument/2006/relationships/slideLayout" Target="../slideLayouts/slideLayout7.xml"/><Relationship Id="rId2" Type="http://schemas.openxmlformats.org/officeDocument/2006/relationships/image" Target="../media/image7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 Id="rId1" Type="http://schemas.openxmlformats.org/officeDocument/2006/relationships/slideLayout" Target="../slideLayouts/slideLayout7.xml"/><Relationship Id="rId2" Type="http://schemas.openxmlformats.org/officeDocument/2006/relationships/image" Target="../media/image74.png"/></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1.png"/><Relationship Id="rId1" Type="http://schemas.openxmlformats.org/officeDocument/2006/relationships/slideLayout" Target="../slideLayouts/slideLayout7.xml"/><Relationship Id="rId2" Type="http://schemas.openxmlformats.org/officeDocument/2006/relationships/image" Target="../media/image7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png"/><Relationship Id="rId3" Type="http://schemas.openxmlformats.org/officeDocument/2006/relationships/image" Target="../media/image8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4.png"/><Relationship Id="rId3" Type="http://schemas.openxmlformats.org/officeDocument/2006/relationships/image" Target="../media/image85.png"/></Relationships>
</file>

<file path=ppt/slides/_rels/slide54.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9.png"/><Relationship Id="rId1" Type="http://schemas.openxmlformats.org/officeDocument/2006/relationships/slideLayout" Target="../slideLayouts/slideLayout7.xml"/><Relationship Id="rId2" Type="http://schemas.openxmlformats.org/officeDocument/2006/relationships/image" Target="../media/image86.png"/></Relationships>
</file>

<file path=ppt/slides/_rels/slide55.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1" Type="http://schemas.openxmlformats.org/officeDocument/2006/relationships/slideLayout" Target="../slideLayouts/slideLayout7.xml"/><Relationship Id="rId2" Type="http://schemas.openxmlformats.org/officeDocument/2006/relationships/image" Target="../media/image90.png"/></Relationships>
</file>

<file path=ppt/slides/_rels/slide56.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1" Type="http://schemas.openxmlformats.org/officeDocument/2006/relationships/slideLayout" Target="../slideLayouts/slideLayout7.xml"/><Relationship Id="rId2" Type="http://schemas.openxmlformats.org/officeDocument/2006/relationships/image" Target="../media/image93.png"/></Relationships>
</file>

<file path=ppt/slides/_rels/slide57.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1" Type="http://schemas.openxmlformats.org/officeDocument/2006/relationships/slideLayout" Target="../slideLayouts/slideLayout7.xml"/><Relationship Id="rId2" Type="http://schemas.openxmlformats.org/officeDocument/2006/relationships/image" Target="../media/image9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9.png"/><Relationship Id="rId3" Type="http://schemas.openxmlformats.org/officeDocument/2006/relationships/image" Target="../media/image10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1" Type="http://schemas.openxmlformats.org/officeDocument/2006/relationships/slideLayout" Target="../slideLayouts/slideLayout7.xml"/><Relationship Id="rId2" Type="http://schemas.openxmlformats.org/officeDocument/2006/relationships/image" Target="../media/image10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4.png"/></Relationships>
</file>

<file path=ppt/slides/_rels/slide62.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png"/><Relationship Id="rId1" Type="http://schemas.openxmlformats.org/officeDocument/2006/relationships/slideLayout" Target="../slideLayouts/slideLayout7.xml"/><Relationship Id="rId2" Type="http://schemas.openxmlformats.org/officeDocument/2006/relationships/image" Target="../media/image10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9.png"/><Relationship Id="rId3" Type="http://schemas.openxmlformats.org/officeDocument/2006/relationships/image" Target="../media/image11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1.png"/><Relationship Id="rId3" Type="http://schemas.openxmlformats.org/officeDocument/2006/relationships/image" Target="../media/image112.png"/></Relationships>
</file>

<file path=ppt/slides/_rels/slide66.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15.png"/><Relationship Id="rId1" Type="http://schemas.openxmlformats.org/officeDocument/2006/relationships/slideLayout" Target="../slideLayouts/slideLayout7.xml"/><Relationship Id="rId2" Type="http://schemas.openxmlformats.org/officeDocument/2006/relationships/image" Target="../media/image113.png"/></Relationships>
</file>

<file path=ppt/slides/_rels/slide67.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png"/><Relationship Id="rId1" Type="http://schemas.openxmlformats.org/officeDocument/2006/relationships/slideLayout" Target="../slideLayouts/slideLayout7.xml"/><Relationship Id="rId2" Type="http://schemas.openxmlformats.org/officeDocument/2006/relationships/image" Target="../media/image11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9.png"/><Relationship Id="rId3" Type="http://schemas.openxmlformats.org/officeDocument/2006/relationships/image" Target="../media/image120.png"/></Relationships>
</file>

<file path=ppt/slides/_rels/slide69.xml.rels><?xml version="1.0" encoding="UTF-8" standalone="yes"?>
<Relationships xmlns="http://schemas.openxmlformats.org/package/2006/relationships"><Relationship Id="rId3" Type="http://schemas.openxmlformats.org/officeDocument/2006/relationships/image" Target="../media/image122.png"/><Relationship Id="rId4" Type="http://schemas.openxmlformats.org/officeDocument/2006/relationships/image" Target="../media/image123.png"/><Relationship Id="rId1" Type="http://schemas.openxmlformats.org/officeDocument/2006/relationships/slideLayout" Target="../slideLayouts/slideLayout7.xml"/><Relationship Id="rId2" Type="http://schemas.openxmlformats.org/officeDocument/2006/relationships/image" Target="../media/image121.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70.xml.rels><?xml version="1.0" encoding="UTF-8" standalone="yes"?>
<Relationships xmlns="http://schemas.openxmlformats.org/package/2006/relationships"><Relationship Id="rId3" Type="http://schemas.openxmlformats.org/officeDocument/2006/relationships/image" Target="../media/image125.png"/><Relationship Id="rId4" Type="http://schemas.openxmlformats.org/officeDocument/2006/relationships/image" Target="../media/image126.png"/><Relationship Id="rId1" Type="http://schemas.openxmlformats.org/officeDocument/2006/relationships/slideLayout" Target="../slideLayouts/slideLayout7.xml"/><Relationship Id="rId2" Type="http://schemas.openxmlformats.org/officeDocument/2006/relationships/image" Target="../media/image12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7.png"/></Relationships>
</file>

<file path=ppt/slides/_rels/slide72.xml.rels><?xml version="1.0" encoding="UTF-8" standalone="yes"?>
<Relationships xmlns="http://schemas.openxmlformats.org/package/2006/relationships"><Relationship Id="rId3" Type="http://schemas.openxmlformats.org/officeDocument/2006/relationships/image" Target="../media/image129.png"/><Relationship Id="rId4" Type="http://schemas.openxmlformats.org/officeDocument/2006/relationships/image" Target="../media/image130.png"/><Relationship Id="rId1" Type="http://schemas.openxmlformats.org/officeDocument/2006/relationships/slideLayout" Target="../slideLayouts/slideLayout7.xml"/><Relationship Id="rId2" Type="http://schemas.openxmlformats.org/officeDocument/2006/relationships/image" Target="../media/image128.png"/></Relationships>
</file>

<file path=ppt/slides/_rels/slide73.xml.rels><?xml version="1.0" encoding="UTF-8" standalone="yes"?>
<Relationships xmlns="http://schemas.openxmlformats.org/package/2006/relationships"><Relationship Id="rId3" Type="http://schemas.openxmlformats.org/officeDocument/2006/relationships/image" Target="../media/image132.png"/><Relationship Id="rId4" Type="http://schemas.openxmlformats.org/officeDocument/2006/relationships/image" Target="../media/image133.png"/><Relationship Id="rId1" Type="http://schemas.openxmlformats.org/officeDocument/2006/relationships/slideLayout" Target="../slideLayouts/slideLayout7.xml"/><Relationship Id="rId2" Type="http://schemas.openxmlformats.org/officeDocument/2006/relationships/image" Target="../media/image131.png"/></Relationships>
</file>

<file path=ppt/slides/_rels/slide74.xml.rels><?xml version="1.0" encoding="UTF-8" standalone="yes"?>
<Relationships xmlns="http://schemas.openxmlformats.org/package/2006/relationships"><Relationship Id="rId3" Type="http://schemas.openxmlformats.org/officeDocument/2006/relationships/image" Target="../media/image135.png"/><Relationship Id="rId4" Type="http://schemas.openxmlformats.org/officeDocument/2006/relationships/image" Target="../media/image136.png"/><Relationship Id="rId1" Type="http://schemas.openxmlformats.org/officeDocument/2006/relationships/slideLayout" Target="../slideLayouts/slideLayout7.xml"/><Relationship Id="rId2" Type="http://schemas.openxmlformats.org/officeDocument/2006/relationships/image" Target="../media/image134.png"/></Relationships>
</file>

<file path=ppt/slides/_rels/slide75.xml.rels><?xml version="1.0" encoding="UTF-8" standalone="yes"?>
<Relationships xmlns="http://schemas.openxmlformats.org/package/2006/relationships"><Relationship Id="rId3" Type="http://schemas.openxmlformats.org/officeDocument/2006/relationships/image" Target="../media/image138.png"/><Relationship Id="rId4" Type="http://schemas.openxmlformats.org/officeDocument/2006/relationships/image" Target="../media/image139.png"/><Relationship Id="rId1" Type="http://schemas.openxmlformats.org/officeDocument/2006/relationships/slideLayout" Target="../slideLayouts/slideLayout7.xml"/><Relationship Id="rId2" Type="http://schemas.openxmlformats.org/officeDocument/2006/relationships/image" Target="../media/image137.png"/></Relationships>
</file>

<file path=ppt/slides/_rels/slide76.xml.rels><?xml version="1.0" encoding="UTF-8" standalone="yes"?>
<Relationships xmlns="http://schemas.openxmlformats.org/package/2006/relationships"><Relationship Id="rId3" Type="http://schemas.openxmlformats.org/officeDocument/2006/relationships/image" Target="../media/image141.png"/><Relationship Id="rId4" Type="http://schemas.openxmlformats.org/officeDocument/2006/relationships/image" Target="../media/image142.png"/><Relationship Id="rId5" Type="http://schemas.openxmlformats.org/officeDocument/2006/relationships/image" Target="../media/image143.png"/><Relationship Id="rId1" Type="http://schemas.openxmlformats.org/officeDocument/2006/relationships/slideLayout" Target="../slideLayouts/slideLayout7.xml"/><Relationship Id="rId2" Type="http://schemas.openxmlformats.org/officeDocument/2006/relationships/image" Target="../media/image14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5.png"/></Relationships>
</file>

<file path=ppt/slides/_rels/slide79.xml.rels><?xml version="1.0" encoding="UTF-8" standalone="yes"?>
<Relationships xmlns="http://schemas.openxmlformats.org/package/2006/relationships"><Relationship Id="rId3" Type="http://schemas.openxmlformats.org/officeDocument/2006/relationships/image" Target="../media/image147.png"/><Relationship Id="rId4" Type="http://schemas.openxmlformats.org/officeDocument/2006/relationships/image" Target="../media/image148.png"/><Relationship Id="rId1" Type="http://schemas.openxmlformats.org/officeDocument/2006/relationships/slideLayout" Target="../slideLayouts/slideLayout7.xml"/><Relationship Id="rId2" Type="http://schemas.openxmlformats.org/officeDocument/2006/relationships/image" Target="../media/image14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image" Target="../media/image150.png"/><Relationship Id="rId4" Type="http://schemas.openxmlformats.org/officeDocument/2006/relationships/image" Target="../media/image151.png"/><Relationship Id="rId1" Type="http://schemas.openxmlformats.org/officeDocument/2006/relationships/slideLayout" Target="../slideLayouts/slideLayout7.xml"/><Relationship Id="rId2" Type="http://schemas.openxmlformats.org/officeDocument/2006/relationships/image" Target="../media/image149.png"/></Relationships>
</file>

<file path=ppt/slides/_rels/slide81.xml.rels><?xml version="1.0" encoding="UTF-8" standalone="yes"?>
<Relationships xmlns="http://schemas.openxmlformats.org/package/2006/relationships"><Relationship Id="rId3" Type="http://schemas.openxmlformats.org/officeDocument/2006/relationships/image" Target="../media/image153.png"/><Relationship Id="rId4" Type="http://schemas.openxmlformats.org/officeDocument/2006/relationships/image" Target="../media/image154.png"/><Relationship Id="rId1" Type="http://schemas.openxmlformats.org/officeDocument/2006/relationships/slideLayout" Target="../slideLayouts/slideLayout7.xml"/><Relationship Id="rId2" Type="http://schemas.openxmlformats.org/officeDocument/2006/relationships/image" Target="../media/image15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5.png"/><Relationship Id="rId3" Type="http://schemas.openxmlformats.org/officeDocument/2006/relationships/image" Target="../media/image156.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7.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8.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9.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0.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1.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63.png"/><Relationship Id="rId4" Type="http://schemas.openxmlformats.org/officeDocument/2006/relationships/image" Target="../media/image164.png"/><Relationship Id="rId1" Type="http://schemas.openxmlformats.org/officeDocument/2006/relationships/slideLayout" Target="../slideLayouts/slideLayout7.xml"/><Relationship Id="rId2" Type="http://schemas.openxmlformats.org/officeDocument/2006/relationships/image" Target="../media/image16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90.xml.rels><?xml version="1.0" encoding="UTF-8" standalone="yes"?>
<Relationships xmlns="http://schemas.openxmlformats.org/package/2006/relationships"><Relationship Id="rId3" Type="http://schemas.openxmlformats.org/officeDocument/2006/relationships/image" Target="../media/image166.png"/><Relationship Id="rId4" Type="http://schemas.openxmlformats.org/officeDocument/2006/relationships/image" Target="../media/image167.png"/><Relationship Id="rId1" Type="http://schemas.openxmlformats.org/officeDocument/2006/relationships/slideLayout" Target="../slideLayouts/slideLayout7.xml"/><Relationship Id="rId2" Type="http://schemas.openxmlformats.org/officeDocument/2006/relationships/image" Target="../media/image165.png"/></Relationships>
</file>

<file path=ppt/slides/_rels/slide91.xml.rels><?xml version="1.0" encoding="UTF-8" standalone="yes"?>
<Relationships xmlns="http://schemas.openxmlformats.org/package/2006/relationships"><Relationship Id="rId3" Type="http://schemas.openxmlformats.org/officeDocument/2006/relationships/image" Target="../media/image169.png"/><Relationship Id="rId4" Type="http://schemas.openxmlformats.org/officeDocument/2006/relationships/image" Target="../media/image170.png"/><Relationship Id="rId1" Type="http://schemas.openxmlformats.org/officeDocument/2006/relationships/slideLayout" Target="../slideLayouts/slideLayout7.xml"/><Relationship Id="rId2" Type="http://schemas.openxmlformats.org/officeDocument/2006/relationships/image" Target="../media/image168.png"/></Relationships>
</file>

<file path=ppt/slides/_rels/slide92.xml.rels><?xml version="1.0" encoding="UTF-8" standalone="yes"?>
<Relationships xmlns="http://schemas.openxmlformats.org/package/2006/relationships"><Relationship Id="rId3" Type="http://schemas.openxmlformats.org/officeDocument/2006/relationships/image" Target="../media/image172.png"/><Relationship Id="rId4" Type="http://schemas.openxmlformats.org/officeDocument/2006/relationships/image" Target="../media/image173.png"/><Relationship Id="rId1" Type="http://schemas.openxmlformats.org/officeDocument/2006/relationships/slideLayout" Target="../slideLayouts/slideLayout7.xml"/><Relationship Id="rId2" Type="http://schemas.openxmlformats.org/officeDocument/2006/relationships/image" Target="../media/image171.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4.png"/><Relationship Id="rId3" Type="http://schemas.openxmlformats.org/officeDocument/2006/relationships/image" Target="../media/image175.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6.png"/><Relationship Id="rId3" Type="http://schemas.openxmlformats.org/officeDocument/2006/relationships/image" Target="../media/image177.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8.png"/><Relationship Id="rId3" Type="http://schemas.openxmlformats.org/officeDocument/2006/relationships/image" Target="../media/image175.png"/></Relationships>
</file>

<file path=ppt/slides/_rels/slide96.xml.rels><?xml version="1.0" encoding="UTF-8" standalone="yes"?>
<Relationships xmlns="http://schemas.openxmlformats.org/package/2006/relationships"><Relationship Id="rId3" Type="http://schemas.openxmlformats.org/officeDocument/2006/relationships/image" Target="../media/image180.png"/><Relationship Id="rId4" Type="http://schemas.openxmlformats.org/officeDocument/2006/relationships/image" Target="../media/image181.png"/><Relationship Id="rId1" Type="http://schemas.openxmlformats.org/officeDocument/2006/relationships/slideLayout" Target="../slideLayouts/slideLayout7.xml"/><Relationship Id="rId2" Type="http://schemas.openxmlformats.org/officeDocument/2006/relationships/image" Target="../media/image179.png"/></Relationships>
</file>

<file path=ppt/slides/_rels/slide97.xml.rels><?xml version="1.0" encoding="UTF-8" standalone="yes"?>
<Relationships xmlns="http://schemas.openxmlformats.org/package/2006/relationships"><Relationship Id="rId3" Type="http://schemas.openxmlformats.org/officeDocument/2006/relationships/image" Target="../media/image183.png"/><Relationship Id="rId4" Type="http://schemas.openxmlformats.org/officeDocument/2006/relationships/image" Target="../media/image184.png"/><Relationship Id="rId1" Type="http://schemas.openxmlformats.org/officeDocument/2006/relationships/slideLayout" Target="../slideLayouts/slideLayout7.xml"/><Relationship Id="rId2" Type="http://schemas.openxmlformats.org/officeDocument/2006/relationships/image" Target="../media/image182.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5.png"/><Relationship Id="rId3" Type="http://schemas.openxmlformats.org/officeDocument/2006/relationships/image" Target="../media/image186.png"/></Relationships>
</file>

<file path=ppt/slides/_rels/slide99.xml.rels><?xml version="1.0" encoding="UTF-8" standalone="yes"?>
<Relationships xmlns="http://schemas.openxmlformats.org/package/2006/relationships"><Relationship Id="rId3" Type="http://schemas.openxmlformats.org/officeDocument/2006/relationships/image" Target="../media/image188.png"/><Relationship Id="rId4" Type="http://schemas.openxmlformats.org/officeDocument/2006/relationships/image" Target="../media/image189.png"/><Relationship Id="rId1" Type="http://schemas.openxmlformats.org/officeDocument/2006/relationships/slideLayout" Target="../slideLayouts/slideLayout7.xml"/><Relationship Id="rId2" Type="http://schemas.openxmlformats.org/officeDocument/2006/relationships/image" Target="../media/image18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It’s all in a name…</a:t>
            </a:r>
            <a:endParaRPr lang="en-US" dirty="0"/>
          </a:p>
        </p:txBody>
      </p:sp>
      <p:sp>
        <p:nvSpPr>
          <p:cNvPr id="4" name="Rectangle 3"/>
          <p:cNvSpPr/>
          <p:nvPr/>
        </p:nvSpPr>
        <p:spPr>
          <a:xfrm>
            <a:off x="673143" y="2081528"/>
            <a:ext cx="3542958"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457200"/>
            <a:r>
              <a:rPr lang="en-US" sz="5400" b="1" dirty="0">
                <a:ln w="11430"/>
                <a:gradFill>
                  <a:gsLst>
                    <a:gs pos="0">
                      <a:srgbClr val="4584D3">
                        <a:tint val="70000"/>
                        <a:satMod val="245000"/>
                      </a:srgbClr>
                    </a:gs>
                    <a:gs pos="75000">
                      <a:srgbClr val="4584D3">
                        <a:tint val="90000"/>
                        <a:shade val="60000"/>
                        <a:satMod val="240000"/>
                      </a:srgbClr>
                    </a:gs>
                    <a:gs pos="100000">
                      <a:srgbClr val="4584D3">
                        <a:tint val="100000"/>
                        <a:shade val="50000"/>
                        <a:satMod val="240000"/>
                      </a:srgbClr>
                    </a:gs>
                  </a:gsLst>
                  <a:lin ang="5400000"/>
                </a:gradFill>
                <a:effectLst>
                  <a:outerShdw blurRad="50800" dist="39000" dir="5460000" algn="tl">
                    <a:srgbClr val="000000">
                      <a:alpha val="38000"/>
                    </a:srgbClr>
                  </a:outerShdw>
                </a:effectLst>
              </a:rPr>
              <a:t>Bar Models</a:t>
            </a:r>
          </a:p>
        </p:txBody>
      </p:sp>
      <p:sp>
        <p:nvSpPr>
          <p:cNvPr id="5" name="Rectangle 4"/>
          <p:cNvSpPr/>
          <p:nvPr/>
        </p:nvSpPr>
        <p:spPr>
          <a:xfrm>
            <a:off x="1886620" y="3153947"/>
            <a:ext cx="5930598" cy="923330"/>
          </a:xfrm>
          <a:prstGeom prst="rect">
            <a:avLst/>
          </a:prstGeom>
          <a:noFill/>
        </p:spPr>
        <p:txBody>
          <a:bodyPr wrap="none" lIns="91440" tIns="45720" rIns="91440" bIns="45720">
            <a:spAutoFit/>
          </a:bodyPr>
          <a:lstStyle/>
          <a:p>
            <a:pPr algn="ctr" defTabSz="457200"/>
            <a:r>
              <a:rPr lang="en-US" sz="5400" b="1" cap="all" dirty="0">
                <a:ln w="9000" cmpd="sng">
                  <a:solidFill>
                    <a:srgbClr val="A5D028">
                      <a:shade val="50000"/>
                      <a:satMod val="120000"/>
                    </a:srgbClr>
                  </a:solidFill>
                  <a:prstDash val="solid"/>
                </a:ln>
                <a:gradFill>
                  <a:gsLst>
                    <a:gs pos="0">
                      <a:srgbClr val="A5D028">
                        <a:shade val="20000"/>
                        <a:satMod val="245000"/>
                      </a:srgbClr>
                    </a:gs>
                    <a:gs pos="43000">
                      <a:srgbClr val="A5D028">
                        <a:satMod val="255000"/>
                      </a:srgbClr>
                    </a:gs>
                    <a:gs pos="48000">
                      <a:srgbClr val="A5D028">
                        <a:shade val="85000"/>
                        <a:satMod val="255000"/>
                      </a:srgbClr>
                    </a:gs>
                    <a:gs pos="100000">
                      <a:srgbClr val="A5D028">
                        <a:shade val="20000"/>
                        <a:satMod val="245000"/>
                      </a:srgbClr>
                    </a:gs>
                  </a:gsLst>
                  <a:lin ang="5400000"/>
                </a:gradFill>
                <a:effectLst>
                  <a:reflection blurRad="12700" stA="28000" endPos="45000" dist="1000" dir="5400000" sy="-100000" algn="bl" rotWithShape="0"/>
                </a:effectLst>
              </a:rPr>
              <a:t>Model drawings</a:t>
            </a:r>
          </a:p>
        </p:txBody>
      </p:sp>
      <p:sp>
        <p:nvSpPr>
          <p:cNvPr id="6" name="Rectangle 5"/>
          <p:cNvSpPr/>
          <p:nvPr/>
        </p:nvSpPr>
        <p:spPr>
          <a:xfrm>
            <a:off x="3594554" y="4259825"/>
            <a:ext cx="4567469" cy="923330"/>
          </a:xfrm>
          <a:prstGeom prst="rect">
            <a:avLst/>
          </a:prstGeom>
          <a:noFill/>
        </p:spPr>
        <p:txBody>
          <a:bodyPr wrap="none" lIns="91440" tIns="45720" rIns="91440" bIns="45720">
            <a:spAutoFit/>
          </a:bodyPr>
          <a:lstStyle/>
          <a:p>
            <a:pPr algn="ctr" defTabSz="457200"/>
            <a:r>
              <a:rPr lang="en-US" sz="5400" b="1" dirty="0">
                <a:ln w="12700">
                  <a:solidFill>
                    <a:srgbClr val="073E87">
                      <a:satMod val="155000"/>
                    </a:srgbClr>
                  </a:solidFill>
                  <a:prstDash val="solid"/>
                </a:ln>
                <a:solidFill>
                  <a:srgbClr val="C6E7FC">
                    <a:tint val="85000"/>
                    <a:satMod val="155000"/>
                  </a:srgbClr>
                </a:solidFill>
                <a:effectLst>
                  <a:outerShdw blurRad="41275" dist="20320" dir="1800000" algn="tl" rotWithShape="0">
                    <a:srgbClr val="000000">
                      <a:alpha val="40000"/>
                    </a:srgbClr>
                  </a:outerShdw>
                </a:effectLst>
              </a:rPr>
              <a:t>Tape Diagrams</a:t>
            </a:r>
          </a:p>
        </p:txBody>
      </p:sp>
    </p:spTree>
    <p:extLst>
      <p:ext uri="{BB962C8B-B14F-4D97-AF65-F5344CB8AC3E}">
        <p14:creationId xmlns:p14="http://schemas.microsoft.com/office/powerpoint/2010/main" val="370674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2067" y="2164702"/>
            <a:ext cx="7408333" cy="4385388"/>
          </a:xfrm>
        </p:spPr>
        <p:txBody>
          <a:bodyPr>
            <a:normAutofit/>
          </a:bodyPr>
          <a:lstStyle/>
          <a:p>
            <a:r>
              <a:rPr lang="en-US" b="1" dirty="0" smtClean="0"/>
              <a:t>Step 1</a:t>
            </a:r>
            <a:r>
              <a:rPr lang="en-US" dirty="0" smtClean="0"/>
              <a:t>: Read the entire problem</a:t>
            </a:r>
          </a:p>
          <a:p>
            <a:r>
              <a:rPr lang="en-US" b="1" dirty="0" smtClean="0"/>
              <a:t>Step 2</a:t>
            </a:r>
            <a:r>
              <a:rPr lang="en-US" dirty="0" smtClean="0"/>
              <a:t>: Decide WHO is in the problem.</a:t>
            </a:r>
          </a:p>
          <a:p>
            <a:r>
              <a:rPr lang="en-US" b="1" dirty="0" smtClean="0"/>
              <a:t>Step 3</a:t>
            </a:r>
            <a:r>
              <a:rPr lang="en-US" dirty="0" smtClean="0"/>
              <a:t>: Decide WHAT is in the problem.</a:t>
            </a:r>
          </a:p>
          <a:p>
            <a:r>
              <a:rPr lang="en-US" b="1" dirty="0" smtClean="0"/>
              <a:t>Step 4</a:t>
            </a:r>
            <a:r>
              <a:rPr lang="en-US" dirty="0" smtClean="0"/>
              <a:t>: Draw the unit </a:t>
            </a:r>
            <a:r>
              <a:rPr lang="en-US" dirty="0" err="1" smtClean="0"/>
              <a:t>bar(s</a:t>
            </a:r>
            <a:r>
              <a:rPr lang="en-US" dirty="0" smtClean="0"/>
              <a:t>).</a:t>
            </a:r>
          </a:p>
          <a:p>
            <a:r>
              <a:rPr lang="en-US" b="1" dirty="0" smtClean="0"/>
              <a:t>Step 5</a:t>
            </a:r>
            <a:r>
              <a:rPr lang="en-US" dirty="0" smtClean="0"/>
              <a:t>: Read each sentence, one at a time, adjusting the bar(s) as needed.</a:t>
            </a:r>
          </a:p>
          <a:p>
            <a:r>
              <a:rPr lang="en-US" b="1" dirty="0" smtClean="0"/>
              <a:t>Step 6</a:t>
            </a:r>
            <a:r>
              <a:rPr lang="en-US" dirty="0" smtClean="0"/>
              <a:t>: Put the QUESTION MARK in place.</a:t>
            </a:r>
          </a:p>
          <a:p>
            <a:r>
              <a:rPr lang="en-US" b="1" dirty="0" smtClean="0"/>
              <a:t>Step 7</a:t>
            </a:r>
            <a:r>
              <a:rPr lang="en-US" dirty="0" smtClean="0"/>
              <a:t>: WORK COMPUTATION to the side or underneath.</a:t>
            </a:r>
          </a:p>
          <a:p>
            <a:r>
              <a:rPr lang="en-US" b="1" dirty="0" smtClean="0"/>
              <a:t>Step 8</a:t>
            </a:r>
            <a:r>
              <a:rPr lang="en-US" dirty="0" smtClean="0"/>
              <a:t>: ANSWER the question in a complete sentence.</a:t>
            </a:r>
            <a:endParaRPr lang="en-US" dirty="0"/>
          </a:p>
        </p:txBody>
      </p:sp>
      <p:sp>
        <p:nvSpPr>
          <p:cNvPr id="2" name="Title 1"/>
          <p:cNvSpPr>
            <a:spLocks noGrp="1"/>
          </p:cNvSpPr>
          <p:nvPr>
            <p:ph type="title"/>
          </p:nvPr>
        </p:nvSpPr>
        <p:spPr>
          <a:xfrm>
            <a:off x="186613" y="274637"/>
            <a:ext cx="8733452" cy="1386211"/>
          </a:xfrm>
        </p:spPr>
        <p:txBody>
          <a:bodyPr>
            <a:normAutofit/>
          </a:bodyPr>
          <a:lstStyle/>
          <a:p>
            <a:r>
              <a:rPr lang="en-US" sz="3200" dirty="0" smtClean="0"/>
              <a:t>Steps to Bar Modeling (Bob Hogan-Char </a:t>
            </a:r>
            <a:r>
              <a:rPr lang="en-US" sz="3200" dirty="0" err="1" smtClean="0"/>
              <a:t>Forsten</a:t>
            </a:r>
            <a:r>
              <a:rPr lang="en-US" sz="3200" dirty="0" smtClean="0"/>
              <a:t>)</a:t>
            </a:r>
            <a:r>
              <a:rPr lang="en-US" dirty="0" smtClean="0"/>
              <a:t/>
            </a:r>
            <a:br>
              <a:rPr lang="en-US" dirty="0" smtClean="0"/>
            </a:br>
            <a:endParaRPr lang="en-US" sz="3600" dirty="0"/>
          </a:p>
        </p:txBody>
      </p:sp>
    </p:spTree>
    <p:extLst>
      <p:ext uri="{BB962C8B-B14F-4D97-AF65-F5344CB8AC3E}">
        <p14:creationId xmlns:p14="http://schemas.microsoft.com/office/powerpoint/2010/main" val="3298771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ircle(in)">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ircle(in)">
                                      <p:cBhvr>
                                        <p:cTn id="37" dur="2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circle(in)">
                                      <p:cBhvr>
                                        <p:cTn id="42"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609600"/>
            <a:ext cx="1866900" cy="29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19200"/>
            <a:ext cx="5372100"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8713" y="3810000"/>
            <a:ext cx="6886575"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513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barn(inVertical)">
                                      <p:cBhvr>
                                        <p:cTn id="7"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685800"/>
            <a:ext cx="1847850"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7800"/>
            <a:ext cx="9144000" cy="1665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112911"/>
            <a:ext cx="7305675" cy="227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225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barn(inVertical)">
                                      <p:cBhvr>
                                        <p:cTn id="7"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457200"/>
            <a:ext cx="1885950" cy="40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9086850" cy="102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2628900"/>
            <a:ext cx="1590675" cy="186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2381250"/>
            <a:ext cx="148590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3847807"/>
            <a:ext cx="3520767" cy="2976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9491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fade">
                                      <p:cBhvr>
                                        <p:cTn id="7" dur="1000"/>
                                        <p:tgtEl>
                                          <p:spTgt spid="10244"/>
                                        </p:tgtEl>
                                      </p:cBhvr>
                                    </p:animEffect>
                                    <p:anim calcmode="lin" valueType="num">
                                      <p:cBhvr>
                                        <p:cTn id="8" dur="1000" fill="hold"/>
                                        <p:tgtEl>
                                          <p:spTgt spid="10244"/>
                                        </p:tgtEl>
                                        <p:attrNameLst>
                                          <p:attrName>ppt_x</p:attrName>
                                        </p:attrNameLst>
                                      </p:cBhvr>
                                      <p:tavLst>
                                        <p:tav tm="0">
                                          <p:val>
                                            <p:strVal val="#ppt_x"/>
                                          </p:val>
                                        </p:tav>
                                        <p:tav tm="100000">
                                          <p:val>
                                            <p:strVal val="#ppt_x"/>
                                          </p:val>
                                        </p:tav>
                                      </p:tavLst>
                                    </p:anim>
                                    <p:anim calcmode="lin" valueType="num">
                                      <p:cBhvr>
                                        <p:cTn id="9" dur="1000" fill="hold"/>
                                        <p:tgtEl>
                                          <p:spTgt spid="1024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45"/>
                                        </p:tgtEl>
                                        <p:attrNameLst>
                                          <p:attrName>style.visibility</p:attrName>
                                        </p:attrNameLst>
                                      </p:cBhvr>
                                      <p:to>
                                        <p:strVal val="visible"/>
                                      </p:to>
                                    </p:set>
                                    <p:animEffect transition="in" filter="fade">
                                      <p:cBhvr>
                                        <p:cTn id="14" dur="1000"/>
                                        <p:tgtEl>
                                          <p:spTgt spid="10245"/>
                                        </p:tgtEl>
                                      </p:cBhvr>
                                    </p:animEffect>
                                    <p:anim calcmode="lin" valueType="num">
                                      <p:cBhvr>
                                        <p:cTn id="15" dur="1000" fill="hold"/>
                                        <p:tgtEl>
                                          <p:spTgt spid="10245"/>
                                        </p:tgtEl>
                                        <p:attrNameLst>
                                          <p:attrName>ppt_x</p:attrName>
                                        </p:attrNameLst>
                                      </p:cBhvr>
                                      <p:tavLst>
                                        <p:tav tm="0">
                                          <p:val>
                                            <p:strVal val="#ppt_x"/>
                                          </p:val>
                                        </p:tav>
                                        <p:tav tm="100000">
                                          <p:val>
                                            <p:strVal val="#ppt_x"/>
                                          </p:val>
                                        </p:tav>
                                      </p:tavLst>
                                    </p:anim>
                                    <p:anim calcmode="lin" valueType="num">
                                      <p:cBhvr>
                                        <p:cTn id="16" dur="1000" fill="hold"/>
                                        <p:tgtEl>
                                          <p:spTgt spid="1024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246"/>
                                        </p:tgtEl>
                                        <p:attrNameLst>
                                          <p:attrName>style.visibility</p:attrName>
                                        </p:attrNameLst>
                                      </p:cBhvr>
                                      <p:to>
                                        <p:strVal val="visible"/>
                                      </p:to>
                                    </p:set>
                                    <p:animEffect transition="in" filter="wipe(down)">
                                      <p:cBhvr>
                                        <p:cTn id="21" dur="500"/>
                                        <p:tgtEl>
                                          <p:spTgt spid="10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457200"/>
            <a:ext cx="1752600" cy="33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 y="1614488"/>
            <a:ext cx="8886825" cy="1209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688" y="2862191"/>
            <a:ext cx="8048625" cy="3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3733800"/>
            <a:ext cx="2343150" cy="194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3733800"/>
            <a:ext cx="3019425" cy="217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276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269"/>
                                        </p:tgtEl>
                                        <p:attrNameLst>
                                          <p:attrName>style.visibility</p:attrName>
                                        </p:attrNameLst>
                                      </p:cBhvr>
                                      <p:to>
                                        <p:strVal val="visible"/>
                                      </p:to>
                                    </p:set>
                                    <p:animEffect transition="in" filter="barn(inVertical)">
                                      <p:cBhvr>
                                        <p:cTn id="7" dur="500"/>
                                        <p:tgtEl>
                                          <p:spTgt spid="1126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270"/>
                                        </p:tgtEl>
                                        <p:attrNameLst>
                                          <p:attrName>style.visibility</p:attrName>
                                        </p:attrNameLst>
                                      </p:cBhvr>
                                      <p:to>
                                        <p:strVal val="visible"/>
                                      </p:to>
                                    </p:set>
                                    <p:animEffect transition="in" filter="barn(inVertical)">
                                      <p:cBhvr>
                                        <p:cTn id="12" dur="500"/>
                                        <p:tgtEl>
                                          <p:spTgt spid="1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28600"/>
            <a:ext cx="4924755" cy="632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114967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799" y="104109"/>
            <a:ext cx="5019675" cy="6683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328951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609600"/>
            <a:ext cx="1924050" cy="33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68" y="1828800"/>
            <a:ext cx="9086850" cy="4421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978299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533400"/>
            <a:ext cx="1885950" cy="31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700" y="1600200"/>
            <a:ext cx="8181975" cy="102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514600"/>
            <a:ext cx="2219325" cy="1133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3452812"/>
            <a:ext cx="2781300"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5024" y="3476625"/>
            <a:ext cx="2667000" cy="165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81387" y="5257800"/>
            <a:ext cx="1809750"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548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364"/>
                                        </p:tgtEl>
                                        <p:attrNameLst>
                                          <p:attrName>style.visibility</p:attrName>
                                        </p:attrNameLst>
                                      </p:cBhvr>
                                      <p:to>
                                        <p:strVal val="visible"/>
                                      </p:to>
                                    </p:set>
                                    <p:anim calcmode="lin" valueType="num">
                                      <p:cBhvr additive="base">
                                        <p:cTn id="7" dur="500" fill="hold"/>
                                        <p:tgtEl>
                                          <p:spTgt spid="15364"/>
                                        </p:tgtEl>
                                        <p:attrNameLst>
                                          <p:attrName>ppt_x</p:attrName>
                                        </p:attrNameLst>
                                      </p:cBhvr>
                                      <p:tavLst>
                                        <p:tav tm="0">
                                          <p:val>
                                            <p:strVal val="#ppt_x"/>
                                          </p:val>
                                        </p:tav>
                                        <p:tav tm="100000">
                                          <p:val>
                                            <p:strVal val="#ppt_x"/>
                                          </p:val>
                                        </p:tav>
                                      </p:tavLst>
                                    </p:anim>
                                    <p:anim calcmode="lin" valueType="num">
                                      <p:cBhvr additive="base">
                                        <p:cTn id="8" dur="500" fill="hold"/>
                                        <p:tgtEl>
                                          <p:spTgt spid="1536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365"/>
                                        </p:tgtEl>
                                        <p:attrNameLst>
                                          <p:attrName>style.visibility</p:attrName>
                                        </p:attrNameLst>
                                      </p:cBhvr>
                                      <p:to>
                                        <p:strVal val="visible"/>
                                      </p:to>
                                    </p:set>
                                    <p:anim calcmode="lin" valueType="num">
                                      <p:cBhvr additive="base">
                                        <p:cTn id="13" dur="500" fill="hold"/>
                                        <p:tgtEl>
                                          <p:spTgt spid="15365"/>
                                        </p:tgtEl>
                                        <p:attrNameLst>
                                          <p:attrName>ppt_x</p:attrName>
                                        </p:attrNameLst>
                                      </p:cBhvr>
                                      <p:tavLst>
                                        <p:tav tm="0">
                                          <p:val>
                                            <p:strVal val="#ppt_x"/>
                                          </p:val>
                                        </p:tav>
                                        <p:tav tm="100000">
                                          <p:val>
                                            <p:strVal val="#ppt_x"/>
                                          </p:val>
                                        </p:tav>
                                      </p:tavLst>
                                    </p:anim>
                                    <p:anim calcmode="lin" valueType="num">
                                      <p:cBhvr additive="base">
                                        <p:cTn id="14" dur="500" fill="hold"/>
                                        <p:tgtEl>
                                          <p:spTgt spid="1536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366"/>
                                        </p:tgtEl>
                                        <p:attrNameLst>
                                          <p:attrName>style.visibility</p:attrName>
                                        </p:attrNameLst>
                                      </p:cBhvr>
                                      <p:to>
                                        <p:strVal val="visible"/>
                                      </p:to>
                                    </p:set>
                                    <p:anim calcmode="lin" valueType="num">
                                      <p:cBhvr additive="base">
                                        <p:cTn id="19" dur="500" fill="hold"/>
                                        <p:tgtEl>
                                          <p:spTgt spid="15366"/>
                                        </p:tgtEl>
                                        <p:attrNameLst>
                                          <p:attrName>ppt_x</p:attrName>
                                        </p:attrNameLst>
                                      </p:cBhvr>
                                      <p:tavLst>
                                        <p:tav tm="0">
                                          <p:val>
                                            <p:strVal val="#ppt_x"/>
                                          </p:val>
                                        </p:tav>
                                        <p:tav tm="100000">
                                          <p:val>
                                            <p:strVal val="#ppt_x"/>
                                          </p:val>
                                        </p:tav>
                                      </p:tavLst>
                                    </p:anim>
                                    <p:anim calcmode="lin" valueType="num">
                                      <p:cBhvr additive="base">
                                        <p:cTn id="20" dur="500" fill="hold"/>
                                        <p:tgtEl>
                                          <p:spTgt spid="1536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5367"/>
                                        </p:tgtEl>
                                        <p:attrNameLst>
                                          <p:attrName>style.visibility</p:attrName>
                                        </p:attrNameLst>
                                      </p:cBhvr>
                                      <p:to>
                                        <p:strVal val="visible"/>
                                      </p:to>
                                    </p:set>
                                    <p:animEffect transition="in" filter="fade">
                                      <p:cBhvr>
                                        <p:cTn id="25" dur="1000"/>
                                        <p:tgtEl>
                                          <p:spTgt spid="15367"/>
                                        </p:tgtEl>
                                      </p:cBhvr>
                                    </p:animEffect>
                                    <p:anim calcmode="lin" valueType="num">
                                      <p:cBhvr>
                                        <p:cTn id="26" dur="1000" fill="hold"/>
                                        <p:tgtEl>
                                          <p:spTgt spid="15367"/>
                                        </p:tgtEl>
                                        <p:attrNameLst>
                                          <p:attrName>ppt_x</p:attrName>
                                        </p:attrNameLst>
                                      </p:cBhvr>
                                      <p:tavLst>
                                        <p:tav tm="0">
                                          <p:val>
                                            <p:strVal val="#ppt_x"/>
                                          </p:val>
                                        </p:tav>
                                        <p:tav tm="100000">
                                          <p:val>
                                            <p:strVal val="#ppt_x"/>
                                          </p:val>
                                        </p:tav>
                                      </p:tavLst>
                                    </p:anim>
                                    <p:anim calcmode="lin" valueType="num">
                                      <p:cBhvr>
                                        <p:cTn id="27" dur="1000" fill="hold"/>
                                        <p:tgtEl>
                                          <p:spTgt spid="153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21" y="1647833"/>
            <a:ext cx="8867775" cy="923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2058" y="2571748"/>
            <a:ext cx="2933700" cy="140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4045989"/>
            <a:ext cx="2809875" cy="132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3951878"/>
            <a:ext cx="2800350" cy="238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5899740"/>
            <a:ext cx="2324100" cy="866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9400" y="533400"/>
            <a:ext cx="1885950" cy="31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040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animEffect transition="in" filter="fade">
                                      <p:cBhvr>
                                        <p:cTn id="7" dur="500"/>
                                        <p:tgtEl>
                                          <p:spTgt spid="1638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388"/>
                                        </p:tgtEl>
                                        <p:attrNameLst>
                                          <p:attrName>style.visibility</p:attrName>
                                        </p:attrNameLst>
                                      </p:cBhvr>
                                      <p:to>
                                        <p:strVal val="visible"/>
                                      </p:to>
                                    </p:set>
                                    <p:anim calcmode="lin" valueType="num">
                                      <p:cBhvr additive="base">
                                        <p:cTn id="12" dur="500" fill="hold"/>
                                        <p:tgtEl>
                                          <p:spTgt spid="16388"/>
                                        </p:tgtEl>
                                        <p:attrNameLst>
                                          <p:attrName>ppt_x</p:attrName>
                                        </p:attrNameLst>
                                      </p:cBhvr>
                                      <p:tavLst>
                                        <p:tav tm="0">
                                          <p:val>
                                            <p:strVal val="#ppt_x"/>
                                          </p:val>
                                        </p:tav>
                                        <p:tav tm="100000">
                                          <p:val>
                                            <p:strVal val="#ppt_x"/>
                                          </p:val>
                                        </p:tav>
                                      </p:tavLst>
                                    </p:anim>
                                    <p:anim calcmode="lin" valueType="num">
                                      <p:cBhvr additive="base">
                                        <p:cTn id="13" dur="500" fill="hold"/>
                                        <p:tgtEl>
                                          <p:spTgt spid="1638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6389"/>
                                        </p:tgtEl>
                                        <p:attrNameLst>
                                          <p:attrName>style.visibility</p:attrName>
                                        </p:attrNameLst>
                                      </p:cBhvr>
                                      <p:to>
                                        <p:strVal val="visible"/>
                                      </p:to>
                                    </p:set>
                                    <p:animEffect transition="in" filter="barn(inVertical)">
                                      <p:cBhvr>
                                        <p:cTn id="18" dur="500"/>
                                        <p:tgtEl>
                                          <p:spTgt spid="1638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6390"/>
                                        </p:tgtEl>
                                        <p:attrNameLst>
                                          <p:attrName>style.visibility</p:attrName>
                                        </p:attrNameLst>
                                      </p:cBhvr>
                                      <p:to>
                                        <p:strVal val="visible"/>
                                      </p:to>
                                    </p:set>
                                    <p:animEffect transition="in" filter="wipe(down)">
                                      <p:cBhvr>
                                        <p:cTn id="23" dur="500"/>
                                        <p:tgtEl>
                                          <p:spTgt spid="16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96" y="1752600"/>
            <a:ext cx="8716274"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533400"/>
            <a:ext cx="1847850" cy="29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596" y="3466531"/>
            <a:ext cx="4086225"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3283" y="3714181"/>
            <a:ext cx="3419475" cy="145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301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412"/>
                                        </p:tgtEl>
                                        <p:attrNameLst>
                                          <p:attrName>style.visibility</p:attrName>
                                        </p:attrNameLst>
                                      </p:cBhvr>
                                      <p:to>
                                        <p:strVal val="visible"/>
                                      </p:to>
                                    </p:set>
                                    <p:anim calcmode="lin" valueType="num">
                                      <p:cBhvr additive="base">
                                        <p:cTn id="7" dur="500" fill="hold"/>
                                        <p:tgtEl>
                                          <p:spTgt spid="17412"/>
                                        </p:tgtEl>
                                        <p:attrNameLst>
                                          <p:attrName>ppt_x</p:attrName>
                                        </p:attrNameLst>
                                      </p:cBhvr>
                                      <p:tavLst>
                                        <p:tav tm="0">
                                          <p:val>
                                            <p:strVal val="#ppt_x"/>
                                          </p:val>
                                        </p:tav>
                                        <p:tav tm="100000">
                                          <p:val>
                                            <p:strVal val="#ppt_x"/>
                                          </p:val>
                                        </p:tav>
                                      </p:tavLst>
                                    </p:anim>
                                    <p:anim calcmode="lin" valueType="num">
                                      <p:cBhvr additive="base">
                                        <p:cTn id="8" dur="500" fill="hold"/>
                                        <p:tgtEl>
                                          <p:spTgt spid="174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413"/>
                                        </p:tgtEl>
                                        <p:attrNameLst>
                                          <p:attrName>style.visibility</p:attrName>
                                        </p:attrNameLst>
                                      </p:cBhvr>
                                      <p:to>
                                        <p:strVal val="visible"/>
                                      </p:to>
                                    </p:set>
                                    <p:anim calcmode="lin" valueType="num">
                                      <p:cBhvr additive="base">
                                        <p:cTn id="13" dur="500" fill="hold"/>
                                        <p:tgtEl>
                                          <p:spTgt spid="17413"/>
                                        </p:tgtEl>
                                        <p:attrNameLst>
                                          <p:attrName>ppt_x</p:attrName>
                                        </p:attrNameLst>
                                      </p:cBhvr>
                                      <p:tavLst>
                                        <p:tav tm="0">
                                          <p:val>
                                            <p:strVal val="#ppt_x"/>
                                          </p:val>
                                        </p:tav>
                                        <p:tav tm="100000">
                                          <p:val>
                                            <p:strVal val="#ppt_x"/>
                                          </p:val>
                                        </p:tav>
                                      </p:tavLst>
                                    </p:anim>
                                    <p:anim calcmode="lin" valueType="num">
                                      <p:cBhvr additive="base">
                                        <p:cTn id="14" dur="500" fill="hold"/>
                                        <p:tgtEl>
                                          <p:spTgt spid="174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2067" y="2164702"/>
            <a:ext cx="7408333" cy="4385388"/>
          </a:xfrm>
        </p:spPr>
        <p:txBody>
          <a:bodyPr>
            <a:normAutofit/>
          </a:bodyPr>
          <a:lstStyle/>
          <a:p>
            <a:r>
              <a:rPr lang="en-US" b="1" dirty="0" smtClean="0"/>
              <a:t>Step 1</a:t>
            </a:r>
            <a:r>
              <a:rPr lang="en-US" dirty="0" smtClean="0"/>
              <a:t>: Read the entire problem</a:t>
            </a:r>
          </a:p>
          <a:p>
            <a:r>
              <a:rPr lang="en-US" b="1" dirty="0" smtClean="0"/>
              <a:t>Step 2</a:t>
            </a:r>
            <a:r>
              <a:rPr lang="en-US" dirty="0" smtClean="0"/>
              <a:t>: Ask yourself, “CAN I DRAW SOMETHING?”</a:t>
            </a:r>
          </a:p>
          <a:p>
            <a:r>
              <a:rPr lang="en-US" b="1" dirty="0" smtClean="0"/>
              <a:t>Step 3</a:t>
            </a:r>
            <a:r>
              <a:rPr lang="en-US" dirty="0" smtClean="0"/>
              <a:t>: Draw a picture (bar(s) or other)</a:t>
            </a:r>
          </a:p>
          <a:p>
            <a:r>
              <a:rPr lang="en-US" b="1" dirty="0" smtClean="0"/>
              <a:t>Step 4</a:t>
            </a:r>
            <a:r>
              <a:rPr lang="en-US" dirty="0" smtClean="0"/>
              <a:t>: Read each sentence, one at a time, adjusting the picture as needed.</a:t>
            </a:r>
          </a:p>
          <a:p>
            <a:r>
              <a:rPr lang="en-US" b="1" dirty="0" smtClean="0"/>
              <a:t>Step 5</a:t>
            </a:r>
            <a:r>
              <a:rPr lang="en-US" dirty="0" smtClean="0"/>
              <a:t>: WORK COMPUTATION to the side or underneath.</a:t>
            </a:r>
          </a:p>
          <a:p>
            <a:r>
              <a:rPr lang="en-US" b="1" dirty="0" smtClean="0"/>
              <a:t>Step 6</a:t>
            </a:r>
            <a:r>
              <a:rPr lang="en-US" dirty="0" smtClean="0"/>
              <a:t>: ANSWER the question in a complete sentence.</a:t>
            </a:r>
            <a:endParaRPr lang="en-US" dirty="0"/>
          </a:p>
        </p:txBody>
      </p:sp>
      <p:sp>
        <p:nvSpPr>
          <p:cNvPr id="2" name="Title 1"/>
          <p:cNvSpPr>
            <a:spLocks noGrp="1"/>
          </p:cNvSpPr>
          <p:nvPr>
            <p:ph type="title"/>
          </p:nvPr>
        </p:nvSpPr>
        <p:spPr>
          <a:xfrm>
            <a:off x="279918" y="622511"/>
            <a:ext cx="8621486" cy="945032"/>
          </a:xfrm>
        </p:spPr>
        <p:txBody>
          <a:bodyPr>
            <a:normAutofit fontScale="90000"/>
          </a:bodyPr>
          <a:lstStyle/>
          <a:p>
            <a:r>
              <a:rPr lang="en-US" sz="4000" dirty="0" smtClean="0"/>
              <a:t>Steps to Bar Modeling (Common Core, Inc.)</a:t>
            </a:r>
            <a:r>
              <a:rPr lang="en-US" dirty="0" smtClean="0"/>
              <a:t/>
            </a:r>
            <a:br>
              <a:rPr lang="en-US" dirty="0" smtClean="0"/>
            </a:br>
            <a:endParaRPr lang="en-US" dirty="0"/>
          </a:p>
        </p:txBody>
      </p:sp>
    </p:spTree>
    <p:extLst>
      <p:ext uri="{BB962C8B-B14F-4D97-AF65-F5344CB8AC3E}">
        <p14:creationId xmlns:p14="http://schemas.microsoft.com/office/powerpoint/2010/main" val="389564971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533400"/>
            <a:ext cx="1905000" cy="31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74" y="1676400"/>
            <a:ext cx="9058275"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2362200"/>
            <a:ext cx="2581275"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3048000"/>
            <a:ext cx="2609850" cy="282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1650" y="3133725"/>
            <a:ext cx="2247900" cy="230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5876925"/>
            <a:ext cx="2371725"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508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4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4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533400"/>
            <a:ext cx="1876425"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29" y="2971800"/>
            <a:ext cx="4276725"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6300" y="2833687"/>
            <a:ext cx="3886200" cy="195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78909"/>
            <a:ext cx="9115425"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9479" y="5486400"/>
            <a:ext cx="4019550" cy="100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776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9462"/>
                                        </p:tgtEl>
                                        <p:attrNameLst>
                                          <p:attrName>style.visibility</p:attrName>
                                        </p:attrNameLst>
                                      </p:cBhvr>
                                      <p:to>
                                        <p:strVal val="visible"/>
                                      </p:to>
                                    </p:set>
                                    <p:animEffect transition="in" filter="wipe(down)">
                                      <p:cBhvr>
                                        <p:cTn id="15" dur="500"/>
                                        <p:tgtEl>
                                          <p:spTgt spid="19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533400"/>
            <a:ext cx="1838325"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04" y="1600200"/>
            <a:ext cx="8982075" cy="108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4444" y="2971800"/>
            <a:ext cx="3362325" cy="135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40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457200"/>
            <a:ext cx="1847850" cy="3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487" y="1600200"/>
            <a:ext cx="901065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036" y="2557107"/>
            <a:ext cx="4848225" cy="2430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1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0826" y="2524125"/>
            <a:ext cx="4016943" cy="3405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1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1312" y="5929313"/>
            <a:ext cx="3238500" cy="52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4192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5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457200"/>
            <a:ext cx="2028825"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1713" y="1447800"/>
            <a:ext cx="4600575" cy="524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373222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533400"/>
            <a:ext cx="2438400"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 y="1600200"/>
            <a:ext cx="897255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750401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609600"/>
            <a:ext cx="1924050"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732" y="1752600"/>
            <a:ext cx="857250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5557" y="3186112"/>
            <a:ext cx="3019425"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3109415"/>
            <a:ext cx="2952750" cy="1343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016245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457200"/>
            <a:ext cx="1952625" cy="37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57" y="1524000"/>
            <a:ext cx="8958263" cy="1173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93756" y="3063380"/>
            <a:ext cx="4706843" cy="2532785"/>
            <a:chOff x="93756" y="3063380"/>
            <a:chExt cx="4706843" cy="2532785"/>
          </a:xfrm>
        </p:grpSpPr>
        <p:pic>
          <p:nvPicPr>
            <p:cNvPr id="256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99" y="3063380"/>
              <a:ext cx="2839231" cy="897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756" y="3968330"/>
              <a:ext cx="4706843" cy="1627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560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2810933"/>
            <a:ext cx="3705225" cy="2314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14687" y="6172200"/>
            <a:ext cx="4467225" cy="42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722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5606"/>
                                        </p:tgtEl>
                                        <p:attrNameLst>
                                          <p:attrName>style.visibility</p:attrName>
                                        </p:attrNameLst>
                                      </p:cBhvr>
                                      <p:to>
                                        <p:strVal val="visible"/>
                                      </p:to>
                                    </p:set>
                                    <p:anim calcmode="lin" valueType="num">
                                      <p:cBhvr additive="base">
                                        <p:cTn id="13" dur="500" fill="hold"/>
                                        <p:tgtEl>
                                          <p:spTgt spid="25606"/>
                                        </p:tgtEl>
                                        <p:attrNameLst>
                                          <p:attrName>ppt_x</p:attrName>
                                        </p:attrNameLst>
                                      </p:cBhvr>
                                      <p:tavLst>
                                        <p:tav tm="0">
                                          <p:val>
                                            <p:strVal val="#ppt_x"/>
                                          </p:val>
                                        </p:tav>
                                        <p:tav tm="100000">
                                          <p:val>
                                            <p:strVal val="#ppt_x"/>
                                          </p:val>
                                        </p:tav>
                                      </p:tavLst>
                                    </p:anim>
                                    <p:anim calcmode="lin" valueType="num">
                                      <p:cBhvr additive="base">
                                        <p:cTn id="14" dur="500" fill="hold"/>
                                        <p:tgtEl>
                                          <p:spTgt spid="2560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6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842632"/>
            <a:ext cx="6388528" cy="4772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457200"/>
            <a:ext cx="3619500"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6955" y="1750510"/>
            <a:ext cx="5486400" cy="461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5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6628"/>
                                        </p:tgtEl>
                                      </p:cBhvr>
                                    </p:animEffect>
                                    <p:set>
                                      <p:cBhvr>
                                        <p:cTn id="7" dur="1" fill="hold">
                                          <p:stCondLst>
                                            <p:cond delay="499"/>
                                          </p:stCondLst>
                                        </p:cTn>
                                        <p:tgtEl>
                                          <p:spTgt spid="2662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6626"/>
                                        </p:tgtEl>
                                        <p:attrNameLst>
                                          <p:attrName>style.visibility</p:attrName>
                                        </p:attrNameLst>
                                      </p:cBhvr>
                                      <p:to>
                                        <p:strVal val="visible"/>
                                      </p:to>
                                    </p:set>
                                    <p:anim calcmode="lin" valueType="num">
                                      <p:cBhvr additive="base">
                                        <p:cTn id="12" dur="500" fill="hold"/>
                                        <p:tgtEl>
                                          <p:spTgt spid="26626"/>
                                        </p:tgtEl>
                                        <p:attrNameLst>
                                          <p:attrName>ppt_x</p:attrName>
                                        </p:attrNameLst>
                                      </p:cBhvr>
                                      <p:tavLst>
                                        <p:tav tm="0">
                                          <p:val>
                                            <p:strVal val="#ppt_x"/>
                                          </p:val>
                                        </p:tav>
                                        <p:tav tm="100000">
                                          <p:val>
                                            <p:strVal val="#ppt_x"/>
                                          </p:val>
                                        </p:tav>
                                      </p:tavLst>
                                    </p:anim>
                                    <p:anim calcmode="lin" valueType="num">
                                      <p:cBhvr additive="base">
                                        <p:cTn id="13" dur="500" fill="hold"/>
                                        <p:tgtEl>
                                          <p:spTgt spid="266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381000"/>
            <a:ext cx="7315200" cy="584775"/>
          </a:xfrm>
          <a:prstGeom prst="rect">
            <a:avLst/>
          </a:prstGeom>
          <a:noFill/>
        </p:spPr>
        <p:txBody>
          <a:bodyPr wrap="square" rtlCol="0">
            <a:spAutoFit/>
          </a:bodyPr>
          <a:lstStyle/>
          <a:p>
            <a:r>
              <a:rPr lang="en-US" sz="3200" dirty="0" smtClean="0"/>
              <a:t>Released Items from NYS Math 4 - 2014</a:t>
            </a:r>
            <a:endParaRPr lang="en-US" sz="3200"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523999"/>
            <a:ext cx="6210300" cy="460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07665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Part-Whole</a:t>
            </a:r>
          </a:p>
          <a:p>
            <a:endParaRPr lang="en-US" dirty="0"/>
          </a:p>
          <a:p>
            <a:endParaRPr lang="en-US" dirty="0" smtClean="0"/>
          </a:p>
          <a:p>
            <a:endParaRPr lang="en-US" dirty="0"/>
          </a:p>
          <a:p>
            <a:r>
              <a:rPr lang="en-US" dirty="0" smtClean="0"/>
              <a:t>Comparison</a:t>
            </a:r>
          </a:p>
          <a:p>
            <a:pPr marL="0" indent="0">
              <a:buNone/>
            </a:pPr>
            <a:endParaRPr lang="en-US" dirty="0" smtClean="0"/>
          </a:p>
          <a:p>
            <a:pPr marL="457200" lvl="1" indent="0">
              <a:buNone/>
            </a:pPr>
            <a:endParaRPr lang="en-US" dirty="0" smtClean="0"/>
          </a:p>
        </p:txBody>
      </p:sp>
      <p:sp>
        <p:nvSpPr>
          <p:cNvPr id="2" name="Title 1"/>
          <p:cNvSpPr>
            <a:spLocks noGrp="1"/>
          </p:cNvSpPr>
          <p:nvPr>
            <p:ph type="title"/>
          </p:nvPr>
        </p:nvSpPr>
        <p:spPr/>
        <p:txBody>
          <a:bodyPr>
            <a:normAutofit/>
          </a:bodyPr>
          <a:lstStyle/>
          <a:p>
            <a:r>
              <a:rPr lang="en-US" dirty="0" smtClean="0"/>
              <a:t>Types of Models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3774" y="3158898"/>
            <a:ext cx="4400550" cy="96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9781" y="5001208"/>
            <a:ext cx="4234543" cy="1339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019489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9175" y="704850"/>
            <a:ext cx="7105650" cy="544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827517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025" y="2057400"/>
            <a:ext cx="721995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756861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838" y="323850"/>
            <a:ext cx="7172325" cy="621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15616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5188" y="1781175"/>
            <a:ext cx="2333625" cy="329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956155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713" y="2114550"/>
            <a:ext cx="6886575" cy="262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20395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269" y="1600200"/>
            <a:ext cx="733425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488144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713" y="2219325"/>
            <a:ext cx="7648575" cy="2419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020235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288" y="2352675"/>
            <a:ext cx="7591425" cy="215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835402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131" y="838200"/>
            <a:ext cx="7515225"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886200"/>
            <a:ext cx="7019925"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423834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914400"/>
            <a:ext cx="7315200"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4191000"/>
            <a:ext cx="6534150" cy="1304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30757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Foundations for Tape Diagrams in PK–1</a:t>
            </a:r>
            <a:endParaRPr lang="en-US" dirty="0"/>
          </a:p>
        </p:txBody>
      </p:sp>
      <p:sp>
        <p:nvSpPr>
          <p:cNvPr id="3" name="Slide Number Placeholder 2"/>
          <p:cNvSpPr>
            <a:spLocks noGrp="1"/>
          </p:cNvSpPr>
          <p:nvPr>
            <p:ph type="sldNum" sz="quarter" idx="10"/>
          </p:nvPr>
        </p:nvSpPr>
        <p:spPr/>
        <p:txBody>
          <a:bodyPr/>
          <a:lstStyle/>
          <a:p>
            <a:pPr>
              <a:defRPr/>
            </a:pPr>
            <a:fld id="{6F00AB01-4170-4D6E-91C0-E0BCC4030175}" type="slidenum">
              <a:rPr lang="en-US" smtClean="0"/>
              <a:pPr>
                <a:defRPr/>
              </a:pPr>
              <a:t>13</a:t>
            </a:fld>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9682" y="1997043"/>
            <a:ext cx="3316113" cy="1865314"/>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3120" y="2009156"/>
            <a:ext cx="3294579" cy="18532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1351" y="4019573"/>
            <a:ext cx="4333813" cy="1987597"/>
          </a:xfrm>
          <a:prstGeom prst="rect">
            <a:avLst/>
          </a:prstGeom>
        </p:spPr>
      </p:pic>
    </p:spTree>
    <p:extLst>
      <p:ext uri="{BB962C8B-B14F-4D97-AF65-F5344CB8AC3E}">
        <p14:creationId xmlns:p14="http://schemas.microsoft.com/office/powerpoint/2010/main" val="352078291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788" y="1038225"/>
            <a:ext cx="7210425" cy="478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798556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44554" y="2967335"/>
            <a:ext cx="2654894" cy="923330"/>
          </a:xfrm>
          <a:prstGeom prst="rect">
            <a:avLst/>
          </a:prstGeom>
          <a:noFill/>
        </p:spPr>
        <p:txBody>
          <a:bodyPr wrap="none" lIns="91440" tIns="45720" rIns="91440" bIns="45720">
            <a:spAutoFit/>
          </a:bodyPr>
          <a:lstStyle/>
          <a:p>
            <a:pPr algn="ctr"/>
            <a:r>
              <a:rPr lang="en-US" sz="5400" b="1" dirty="0" smtClean="0">
                <a:ln w="10541" cmpd="sng">
                  <a:solidFill>
                    <a:srgbClr val="31B6FD">
                      <a:shade val="88000"/>
                      <a:satMod val="110000"/>
                    </a:srgbClr>
                  </a:solidFill>
                  <a:prstDash val="solid"/>
                </a:ln>
                <a:gradFill>
                  <a:gsLst>
                    <a:gs pos="0">
                      <a:srgbClr val="31B6FD">
                        <a:tint val="40000"/>
                        <a:satMod val="250000"/>
                      </a:srgbClr>
                    </a:gs>
                    <a:gs pos="9000">
                      <a:srgbClr val="31B6FD">
                        <a:tint val="52000"/>
                        <a:satMod val="300000"/>
                      </a:srgbClr>
                    </a:gs>
                    <a:gs pos="50000">
                      <a:srgbClr val="31B6FD">
                        <a:shade val="20000"/>
                        <a:satMod val="300000"/>
                      </a:srgbClr>
                    </a:gs>
                    <a:gs pos="79000">
                      <a:srgbClr val="31B6FD">
                        <a:tint val="52000"/>
                        <a:satMod val="300000"/>
                      </a:srgbClr>
                    </a:gs>
                    <a:gs pos="100000">
                      <a:srgbClr val="31B6FD">
                        <a:tint val="40000"/>
                        <a:satMod val="250000"/>
                      </a:srgbClr>
                    </a:gs>
                  </a:gsLst>
                  <a:lin ang="5400000"/>
                </a:gradFill>
              </a:rPr>
              <a:t>Grade 5!</a:t>
            </a:r>
            <a:endParaRPr lang="en-US" sz="5400" b="1" dirty="0">
              <a:ln w="10541" cmpd="sng">
                <a:solidFill>
                  <a:srgbClr val="31B6FD">
                    <a:shade val="88000"/>
                    <a:satMod val="110000"/>
                  </a:srgbClr>
                </a:solidFill>
                <a:prstDash val="solid"/>
              </a:ln>
              <a:gradFill>
                <a:gsLst>
                  <a:gs pos="0">
                    <a:srgbClr val="31B6FD">
                      <a:tint val="40000"/>
                      <a:satMod val="250000"/>
                    </a:srgbClr>
                  </a:gs>
                  <a:gs pos="9000">
                    <a:srgbClr val="31B6FD">
                      <a:tint val="52000"/>
                      <a:satMod val="300000"/>
                    </a:srgbClr>
                  </a:gs>
                  <a:gs pos="50000">
                    <a:srgbClr val="31B6FD">
                      <a:shade val="20000"/>
                      <a:satMod val="300000"/>
                    </a:srgbClr>
                  </a:gs>
                  <a:gs pos="79000">
                    <a:srgbClr val="31B6FD">
                      <a:tint val="52000"/>
                      <a:satMod val="300000"/>
                    </a:srgbClr>
                  </a:gs>
                  <a:gs pos="100000">
                    <a:srgbClr val="31B6FD">
                      <a:tint val="40000"/>
                      <a:satMod val="250000"/>
                    </a:srgbClr>
                  </a:gs>
                </a:gsLst>
                <a:lin ang="5400000"/>
              </a:gradFill>
            </a:endParaRPr>
          </a:p>
        </p:txBody>
      </p:sp>
    </p:spTree>
    <p:extLst>
      <p:ext uri="{BB962C8B-B14F-4D97-AF65-F5344CB8AC3E}">
        <p14:creationId xmlns:p14="http://schemas.microsoft.com/office/powerpoint/2010/main" val="119099616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4513" y="4724400"/>
            <a:ext cx="5514975" cy="146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646" y="2362200"/>
            <a:ext cx="8963025" cy="125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609600"/>
            <a:ext cx="3295650" cy="35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598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533400"/>
            <a:ext cx="1914525" cy="35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15" y="1479581"/>
            <a:ext cx="8842328" cy="1149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499584"/>
            <a:ext cx="3257550"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3581400"/>
            <a:ext cx="3390900" cy="239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0494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676"/>
                                        </p:tgtEl>
                                        <p:attrNameLst>
                                          <p:attrName>style.visibility</p:attrName>
                                        </p:attrNameLst>
                                      </p:cBhvr>
                                      <p:to>
                                        <p:strVal val="visible"/>
                                      </p:to>
                                    </p:set>
                                    <p:anim calcmode="lin" valueType="num">
                                      <p:cBhvr additive="base">
                                        <p:cTn id="7" dur="500" fill="hold"/>
                                        <p:tgtEl>
                                          <p:spTgt spid="28676"/>
                                        </p:tgtEl>
                                        <p:attrNameLst>
                                          <p:attrName>ppt_x</p:attrName>
                                        </p:attrNameLst>
                                      </p:cBhvr>
                                      <p:tavLst>
                                        <p:tav tm="0">
                                          <p:val>
                                            <p:strVal val="#ppt_x"/>
                                          </p:val>
                                        </p:tav>
                                        <p:tav tm="100000">
                                          <p:val>
                                            <p:strVal val="#ppt_x"/>
                                          </p:val>
                                        </p:tav>
                                      </p:tavLst>
                                    </p:anim>
                                    <p:anim calcmode="lin" valueType="num">
                                      <p:cBhvr additive="base">
                                        <p:cTn id="8" dur="500" fill="hold"/>
                                        <p:tgtEl>
                                          <p:spTgt spid="2867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8677"/>
                                        </p:tgtEl>
                                        <p:attrNameLst>
                                          <p:attrName>style.visibility</p:attrName>
                                        </p:attrNameLst>
                                      </p:cBhvr>
                                      <p:to>
                                        <p:strVal val="visible"/>
                                      </p:to>
                                    </p:set>
                                    <p:anim calcmode="lin" valueType="num">
                                      <p:cBhvr additive="base">
                                        <p:cTn id="13" dur="500" fill="hold"/>
                                        <p:tgtEl>
                                          <p:spTgt spid="28677"/>
                                        </p:tgtEl>
                                        <p:attrNameLst>
                                          <p:attrName>ppt_x</p:attrName>
                                        </p:attrNameLst>
                                      </p:cBhvr>
                                      <p:tavLst>
                                        <p:tav tm="0">
                                          <p:val>
                                            <p:strVal val="#ppt_x"/>
                                          </p:val>
                                        </p:tav>
                                        <p:tav tm="100000">
                                          <p:val>
                                            <p:strVal val="#ppt_x"/>
                                          </p:val>
                                        </p:tav>
                                      </p:tavLst>
                                    </p:anim>
                                    <p:anim calcmode="lin" valueType="num">
                                      <p:cBhvr additive="base">
                                        <p:cTn id="14" dur="500" fill="hold"/>
                                        <p:tgtEl>
                                          <p:spTgt spid="286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457200"/>
            <a:ext cx="3352800" cy="40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97" y="1509215"/>
            <a:ext cx="9239250" cy="102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915" y="2819400"/>
            <a:ext cx="7439025" cy="355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0233200"/>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533400"/>
            <a:ext cx="1790700" cy="37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19200"/>
            <a:ext cx="5772150" cy="2886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6300" y="4105275"/>
            <a:ext cx="2990850" cy="261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128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24"/>
                                        </p:tgtEl>
                                        <p:attrNameLst>
                                          <p:attrName>style.visibility</p:attrName>
                                        </p:attrNameLst>
                                      </p:cBhvr>
                                      <p:to>
                                        <p:strVal val="visible"/>
                                      </p:to>
                                    </p:set>
                                    <p:anim calcmode="lin" valueType="num">
                                      <p:cBhvr additive="base">
                                        <p:cTn id="7" dur="500" fill="hold"/>
                                        <p:tgtEl>
                                          <p:spTgt spid="30724"/>
                                        </p:tgtEl>
                                        <p:attrNameLst>
                                          <p:attrName>ppt_x</p:attrName>
                                        </p:attrNameLst>
                                      </p:cBhvr>
                                      <p:tavLst>
                                        <p:tav tm="0">
                                          <p:val>
                                            <p:strVal val="#ppt_x"/>
                                          </p:val>
                                        </p:tav>
                                        <p:tav tm="100000">
                                          <p:val>
                                            <p:strVal val="#ppt_x"/>
                                          </p:val>
                                        </p:tav>
                                      </p:tavLst>
                                    </p:anim>
                                    <p:anim calcmode="lin" valueType="num">
                                      <p:cBhvr additive="base">
                                        <p:cTn id="8" dur="500" fill="hold"/>
                                        <p:tgtEl>
                                          <p:spTgt spid="307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139412"/>
            <a:ext cx="7877175" cy="29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425588"/>
            <a:ext cx="3743325" cy="9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240" y="4494946"/>
            <a:ext cx="5286375"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771" y="5105400"/>
            <a:ext cx="3333750" cy="116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5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240" y="1447800"/>
            <a:ext cx="5048250"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5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240" y="2020864"/>
            <a:ext cx="2552700" cy="110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5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3200" y="533400"/>
            <a:ext cx="1847850" cy="37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417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751"/>
                                        </p:tgtEl>
                                        <p:attrNameLst>
                                          <p:attrName>style.visibility</p:attrName>
                                        </p:attrNameLst>
                                      </p:cBhvr>
                                      <p:to>
                                        <p:strVal val="visible"/>
                                      </p:to>
                                    </p:set>
                                    <p:anim calcmode="lin" valueType="num">
                                      <p:cBhvr additive="base">
                                        <p:cTn id="7" dur="500" fill="hold"/>
                                        <p:tgtEl>
                                          <p:spTgt spid="31751"/>
                                        </p:tgtEl>
                                        <p:attrNameLst>
                                          <p:attrName>ppt_x</p:attrName>
                                        </p:attrNameLst>
                                      </p:cBhvr>
                                      <p:tavLst>
                                        <p:tav tm="0">
                                          <p:val>
                                            <p:strVal val="#ppt_x"/>
                                          </p:val>
                                        </p:tav>
                                        <p:tav tm="100000">
                                          <p:val>
                                            <p:strVal val="#ppt_x"/>
                                          </p:val>
                                        </p:tav>
                                      </p:tavLst>
                                    </p:anim>
                                    <p:anim calcmode="lin" valueType="num">
                                      <p:cBhvr additive="base">
                                        <p:cTn id="8" dur="500" fill="hold"/>
                                        <p:tgtEl>
                                          <p:spTgt spid="3175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1752"/>
                                        </p:tgtEl>
                                        <p:attrNameLst>
                                          <p:attrName>style.visibility</p:attrName>
                                        </p:attrNameLst>
                                      </p:cBhvr>
                                      <p:to>
                                        <p:strVal val="visible"/>
                                      </p:to>
                                    </p:set>
                                    <p:anim calcmode="lin" valueType="num">
                                      <p:cBhvr additive="base">
                                        <p:cTn id="13" dur="500" fill="hold"/>
                                        <p:tgtEl>
                                          <p:spTgt spid="31752"/>
                                        </p:tgtEl>
                                        <p:attrNameLst>
                                          <p:attrName>ppt_x</p:attrName>
                                        </p:attrNameLst>
                                      </p:cBhvr>
                                      <p:tavLst>
                                        <p:tav tm="0">
                                          <p:val>
                                            <p:strVal val="#ppt_x"/>
                                          </p:val>
                                        </p:tav>
                                        <p:tav tm="100000">
                                          <p:val>
                                            <p:strVal val="#ppt_x"/>
                                          </p:val>
                                        </p:tav>
                                      </p:tavLst>
                                    </p:anim>
                                    <p:anim calcmode="lin" valueType="num">
                                      <p:cBhvr additive="base">
                                        <p:cTn id="14" dur="500" fill="hold"/>
                                        <p:tgtEl>
                                          <p:spTgt spid="3175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1747"/>
                                        </p:tgtEl>
                                        <p:attrNameLst>
                                          <p:attrName>style.visibility</p:attrName>
                                        </p:attrNameLst>
                                      </p:cBhvr>
                                      <p:to>
                                        <p:strVal val="visible"/>
                                      </p:to>
                                    </p:set>
                                    <p:anim calcmode="lin" valueType="num">
                                      <p:cBhvr additive="base">
                                        <p:cTn id="19" dur="500" fill="hold"/>
                                        <p:tgtEl>
                                          <p:spTgt spid="31747"/>
                                        </p:tgtEl>
                                        <p:attrNameLst>
                                          <p:attrName>ppt_x</p:attrName>
                                        </p:attrNameLst>
                                      </p:cBhvr>
                                      <p:tavLst>
                                        <p:tav tm="0">
                                          <p:val>
                                            <p:strVal val="#ppt_x"/>
                                          </p:val>
                                        </p:tav>
                                        <p:tav tm="100000">
                                          <p:val>
                                            <p:strVal val="#ppt_x"/>
                                          </p:val>
                                        </p:tav>
                                      </p:tavLst>
                                    </p:anim>
                                    <p:anim calcmode="lin" valueType="num">
                                      <p:cBhvr additive="base">
                                        <p:cTn id="20" dur="500" fill="hold"/>
                                        <p:tgtEl>
                                          <p:spTgt spid="3174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1748"/>
                                        </p:tgtEl>
                                        <p:attrNameLst>
                                          <p:attrName>style.visibility</p:attrName>
                                        </p:attrNameLst>
                                      </p:cBhvr>
                                      <p:to>
                                        <p:strVal val="visible"/>
                                      </p:to>
                                    </p:set>
                                    <p:anim calcmode="lin" valueType="num">
                                      <p:cBhvr additive="base">
                                        <p:cTn id="25" dur="500" fill="hold"/>
                                        <p:tgtEl>
                                          <p:spTgt spid="31748"/>
                                        </p:tgtEl>
                                        <p:attrNameLst>
                                          <p:attrName>ppt_x</p:attrName>
                                        </p:attrNameLst>
                                      </p:cBhvr>
                                      <p:tavLst>
                                        <p:tav tm="0">
                                          <p:val>
                                            <p:strVal val="#ppt_x"/>
                                          </p:val>
                                        </p:tav>
                                        <p:tav tm="100000">
                                          <p:val>
                                            <p:strVal val="#ppt_x"/>
                                          </p:val>
                                        </p:tav>
                                      </p:tavLst>
                                    </p:anim>
                                    <p:anim calcmode="lin" valueType="num">
                                      <p:cBhvr additive="base">
                                        <p:cTn id="26" dur="500" fill="hold"/>
                                        <p:tgtEl>
                                          <p:spTgt spid="3174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1749"/>
                                        </p:tgtEl>
                                        <p:attrNameLst>
                                          <p:attrName>style.visibility</p:attrName>
                                        </p:attrNameLst>
                                      </p:cBhvr>
                                      <p:to>
                                        <p:strVal val="visible"/>
                                      </p:to>
                                    </p:set>
                                    <p:anim calcmode="lin" valueType="num">
                                      <p:cBhvr additive="base">
                                        <p:cTn id="31" dur="500" fill="hold"/>
                                        <p:tgtEl>
                                          <p:spTgt spid="31749"/>
                                        </p:tgtEl>
                                        <p:attrNameLst>
                                          <p:attrName>ppt_x</p:attrName>
                                        </p:attrNameLst>
                                      </p:cBhvr>
                                      <p:tavLst>
                                        <p:tav tm="0">
                                          <p:val>
                                            <p:strVal val="#ppt_x"/>
                                          </p:val>
                                        </p:tav>
                                        <p:tav tm="100000">
                                          <p:val>
                                            <p:strVal val="#ppt_x"/>
                                          </p:val>
                                        </p:tav>
                                      </p:tavLst>
                                    </p:anim>
                                    <p:anim calcmode="lin" valueType="num">
                                      <p:cBhvr additive="base">
                                        <p:cTn id="32" dur="500" fill="hold"/>
                                        <p:tgtEl>
                                          <p:spTgt spid="3174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1750"/>
                                        </p:tgtEl>
                                        <p:attrNameLst>
                                          <p:attrName>style.visibility</p:attrName>
                                        </p:attrNameLst>
                                      </p:cBhvr>
                                      <p:to>
                                        <p:strVal val="visible"/>
                                      </p:to>
                                    </p:set>
                                    <p:anim calcmode="lin" valueType="num">
                                      <p:cBhvr additive="base">
                                        <p:cTn id="37" dur="500" fill="hold"/>
                                        <p:tgtEl>
                                          <p:spTgt spid="31750"/>
                                        </p:tgtEl>
                                        <p:attrNameLst>
                                          <p:attrName>ppt_x</p:attrName>
                                        </p:attrNameLst>
                                      </p:cBhvr>
                                      <p:tavLst>
                                        <p:tav tm="0">
                                          <p:val>
                                            <p:strVal val="#ppt_x"/>
                                          </p:val>
                                        </p:tav>
                                        <p:tav tm="100000">
                                          <p:val>
                                            <p:strVal val="#ppt_x"/>
                                          </p:val>
                                        </p:tav>
                                      </p:tavLst>
                                    </p:anim>
                                    <p:anim calcmode="lin" valueType="num">
                                      <p:cBhvr additive="base">
                                        <p:cTn id="38" dur="500" fill="hold"/>
                                        <p:tgtEl>
                                          <p:spTgt spid="317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457200"/>
            <a:ext cx="1990725" cy="3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00200"/>
            <a:ext cx="8582025" cy="1133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2961564"/>
            <a:ext cx="5734050" cy="2076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7262" y="4980722"/>
            <a:ext cx="7229475"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19325" y="5562600"/>
            <a:ext cx="4191000" cy="112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8176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7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7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457200"/>
            <a:ext cx="1943100" cy="40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1295400"/>
            <a:ext cx="9115425" cy="9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0265" y="2247900"/>
            <a:ext cx="5800725" cy="258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7154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796"/>
                                        </p:tgtEl>
                                        <p:attrNameLst>
                                          <p:attrName>style.visibility</p:attrName>
                                        </p:attrNameLst>
                                      </p:cBhvr>
                                      <p:to>
                                        <p:strVal val="visible"/>
                                      </p:to>
                                    </p:set>
                                    <p:anim calcmode="lin" valueType="num">
                                      <p:cBhvr additive="base">
                                        <p:cTn id="7" dur="500" fill="hold"/>
                                        <p:tgtEl>
                                          <p:spTgt spid="33796"/>
                                        </p:tgtEl>
                                        <p:attrNameLst>
                                          <p:attrName>ppt_x</p:attrName>
                                        </p:attrNameLst>
                                      </p:cBhvr>
                                      <p:tavLst>
                                        <p:tav tm="0">
                                          <p:val>
                                            <p:strVal val="#ppt_x"/>
                                          </p:val>
                                        </p:tav>
                                        <p:tav tm="100000">
                                          <p:val>
                                            <p:strVal val="#ppt_x"/>
                                          </p:val>
                                        </p:tav>
                                      </p:tavLst>
                                    </p:anim>
                                    <p:anim calcmode="lin" valueType="num">
                                      <p:cBhvr additive="base">
                                        <p:cTn id="8" dur="500" fill="hold"/>
                                        <p:tgtEl>
                                          <p:spTgt spid="337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533400"/>
            <a:ext cx="1819275" cy="33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 y="1400175"/>
            <a:ext cx="9020175" cy="135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2762961"/>
            <a:ext cx="4267200" cy="3343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07128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22217" y="2967335"/>
            <a:ext cx="4299575" cy="923330"/>
          </a:xfrm>
          <a:prstGeom prst="rect">
            <a:avLst/>
          </a:prstGeom>
          <a:noFill/>
        </p:spPr>
        <p:txBody>
          <a:bodyPr wrap="none" lIns="91440" tIns="45720" rIns="91440" bIns="45720">
            <a:spAutoFit/>
          </a:bodyPr>
          <a:lstStyle/>
          <a:p>
            <a:pPr algn="ctr"/>
            <a:r>
              <a:rPr lang="en-US" sz="5400" b="1" dirty="0" smtClean="0">
                <a:ln w="10541" cmpd="sng">
                  <a:solidFill>
                    <a:srgbClr val="31B6FD">
                      <a:shade val="88000"/>
                      <a:satMod val="110000"/>
                    </a:srgbClr>
                  </a:solidFill>
                  <a:prstDash val="solid"/>
                </a:ln>
                <a:gradFill>
                  <a:gsLst>
                    <a:gs pos="0">
                      <a:srgbClr val="31B6FD">
                        <a:tint val="40000"/>
                        <a:satMod val="250000"/>
                      </a:srgbClr>
                    </a:gs>
                    <a:gs pos="9000">
                      <a:srgbClr val="31B6FD">
                        <a:tint val="52000"/>
                        <a:satMod val="300000"/>
                      </a:srgbClr>
                    </a:gs>
                    <a:gs pos="50000">
                      <a:srgbClr val="31B6FD">
                        <a:shade val="20000"/>
                        <a:satMod val="300000"/>
                      </a:srgbClr>
                    </a:gs>
                    <a:gs pos="79000">
                      <a:srgbClr val="31B6FD">
                        <a:tint val="52000"/>
                        <a:satMod val="300000"/>
                      </a:srgbClr>
                    </a:gs>
                    <a:gs pos="100000">
                      <a:srgbClr val="31B6FD">
                        <a:tint val="40000"/>
                        <a:satMod val="250000"/>
                      </a:srgbClr>
                    </a:gs>
                  </a:gsLst>
                  <a:lin ang="5400000"/>
                </a:gradFill>
              </a:rPr>
              <a:t>Kindergarten!</a:t>
            </a:r>
            <a:endParaRPr lang="en-US" sz="5400" b="1" dirty="0">
              <a:ln w="10541" cmpd="sng">
                <a:solidFill>
                  <a:srgbClr val="31B6FD">
                    <a:shade val="88000"/>
                    <a:satMod val="110000"/>
                  </a:srgbClr>
                </a:solidFill>
                <a:prstDash val="solid"/>
              </a:ln>
              <a:gradFill>
                <a:gsLst>
                  <a:gs pos="0">
                    <a:srgbClr val="31B6FD">
                      <a:tint val="40000"/>
                      <a:satMod val="250000"/>
                    </a:srgbClr>
                  </a:gs>
                  <a:gs pos="9000">
                    <a:srgbClr val="31B6FD">
                      <a:tint val="52000"/>
                      <a:satMod val="300000"/>
                    </a:srgbClr>
                  </a:gs>
                  <a:gs pos="50000">
                    <a:srgbClr val="31B6FD">
                      <a:shade val="20000"/>
                      <a:satMod val="300000"/>
                    </a:srgbClr>
                  </a:gs>
                  <a:gs pos="79000">
                    <a:srgbClr val="31B6FD">
                      <a:tint val="52000"/>
                      <a:satMod val="300000"/>
                    </a:srgbClr>
                  </a:gs>
                  <a:gs pos="100000">
                    <a:srgbClr val="31B6FD">
                      <a:tint val="40000"/>
                      <a:satMod val="250000"/>
                    </a:srgbClr>
                  </a:gs>
                </a:gsLst>
                <a:lin ang="5400000"/>
              </a:gradFill>
            </a:endParaRPr>
          </a:p>
        </p:txBody>
      </p:sp>
    </p:spTree>
    <p:extLst>
      <p:ext uri="{BB962C8B-B14F-4D97-AF65-F5344CB8AC3E}">
        <p14:creationId xmlns:p14="http://schemas.microsoft.com/office/powerpoint/2010/main" val="1639271471"/>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533400"/>
            <a:ext cx="1809750" cy="3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599" y="714375"/>
            <a:ext cx="5305425" cy="247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0304" y="2819400"/>
            <a:ext cx="4162425" cy="3676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980032"/>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 y="1390650"/>
            <a:ext cx="9048750" cy="407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457200"/>
            <a:ext cx="1952625" cy="29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6246627"/>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371600"/>
            <a:ext cx="1743075" cy="42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457200"/>
            <a:ext cx="1952625" cy="29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75" y="1981200"/>
            <a:ext cx="9010650" cy="3162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407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891"/>
                                        </p:tgtEl>
                                        <p:attrNameLst>
                                          <p:attrName>style.visibility</p:attrName>
                                        </p:attrNameLst>
                                      </p:cBhvr>
                                      <p:to>
                                        <p:strVal val="visible"/>
                                      </p:to>
                                    </p:set>
                                    <p:anim calcmode="lin" valueType="num">
                                      <p:cBhvr additive="base">
                                        <p:cTn id="7" dur="500" fill="hold"/>
                                        <p:tgtEl>
                                          <p:spTgt spid="37891"/>
                                        </p:tgtEl>
                                        <p:attrNameLst>
                                          <p:attrName>ppt_x</p:attrName>
                                        </p:attrNameLst>
                                      </p:cBhvr>
                                      <p:tavLst>
                                        <p:tav tm="0">
                                          <p:val>
                                            <p:strVal val="#ppt_x"/>
                                          </p:val>
                                        </p:tav>
                                        <p:tav tm="100000">
                                          <p:val>
                                            <p:strVal val="#ppt_x"/>
                                          </p:val>
                                        </p:tav>
                                      </p:tavLst>
                                    </p:anim>
                                    <p:anim calcmode="lin" valueType="num">
                                      <p:cBhvr additive="base">
                                        <p:cTn id="8" dur="500" fill="hold"/>
                                        <p:tgtEl>
                                          <p:spTgt spid="378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533400"/>
            <a:ext cx="1876425" cy="40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19200"/>
            <a:ext cx="4657725" cy="237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6325" y="1903863"/>
            <a:ext cx="3762375" cy="463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644961"/>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533400"/>
            <a:ext cx="3257550" cy="28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09" y="1333304"/>
            <a:ext cx="9105900"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1396" y="4114800"/>
            <a:ext cx="4962525"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2362200" y="2444038"/>
            <a:ext cx="4038600" cy="1265083"/>
            <a:chOff x="2362200" y="2444038"/>
            <a:chExt cx="4038600" cy="1265083"/>
          </a:xfrm>
        </p:grpSpPr>
        <p:sp>
          <p:nvSpPr>
            <p:cNvPr id="2" name="Rectangle 1"/>
            <p:cNvSpPr/>
            <p:nvPr/>
          </p:nvSpPr>
          <p:spPr>
            <a:xfrm>
              <a:off x="2362200" y="3276600"/>
              <a:ext cx="9906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352800" y="3276600"/>
              <a:ext cx="9906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343400" y="3276600"/>
              <a:ext cx="8382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181600" y="3276600"/>
              <a:ext cx="12192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505200" y="3288268"/>
              <a:ext cx="685800" cy="369332"/>
            </a:xfrm>
            <a:prstGeom prst="rect">
              <a:avLst/>
            </a:prstGeom>
            <a:noFill/>
          </p:spPr>
          <p:txBody>
            <a:bodyPr wrap="square" rtlCol="0">
              <a:spAutoFit/>
            </a:bodyPr>
            <a:lstStyle/>
            <a:p>
              <a:r>
                <a:rPr lang="en-US" dirty="0" smtClean="0"/>
                <a:t>24¾ </a:t>
              </a:r>
              <a:endParaRPr lang="en-US" dirty="0"/>
            </a:p>
          </p:txBody>
        </p:sp>
        <p:sp>
          <p:nvSpPr>
            <p:cNvPr id="10" name="TextBox 9"/>
            <p:cNvSpPr txBox="1"/>
            <p:nvPr/>
          </p:nvSpPr>
          <p:spPr>
            <a:xfrm>
              <a:off x="2514600" y="3288268"/>
              <a:ext cx="685800" cy="369332"/>
            </a:xfrm>
            <a:prstGeom prst="rect">
              <a:avLst/>
            </a:prstGeom>
            <a:noFill/>
          </p:spPr>
          <p:txBody>
            <a:bodyPr wrap="square" rtlCol="0">
              <a:spAutoFit/>
            </a:bodyPr>
            <a:lstStyle/>
            <a:p>
              <a:r>
                <a:rPr lang="en-US" dirty="0" smtClean="0"/>
                <a:t>24¾ </a:t>
              </a:r>
              <a:endParaRPr lang="en-US" dirty="0"/>
            </a:p>
          </p:txBody>
        </p:sp>
        <mc:AlternateContent xmlns:mc="http://schemas.openxmlformats.org/markup-compatibility/2006" xmlns:a14="http://schemas.microsoft.com/office/drawing/2010/main">
          <mc:Choice Requires="a14">
            <p:sp>
              <p:nvSpPr>
                <p:cNvPr id="11" name="TextBox 10"/>
                <p:cNvSpPr txBox="1"/>
                <p:nvPr/>
              </p:nvSpPr>
              <p:spPr>
                <a:xfrm>
                  <a:off x="4354773" y="3225078"/>
                  <a:ext cx="685800" cy="484043"/>
                </a:xfrm>
                <a:prstGeom prst="rect">
                  <a:avLst/>
                </a:prstGeom>
                <a:noFill/>
              </p:spPr>
              <p:txBody>
                <a:bodyPr wrap="square" rtlCol="0">
                  <a:spAutoFit/>
                </a:bodyPr>
                <a:lstStyle/>
                <a:p>
                  <a:r>
                    <a:rPr lang="en-US" dirty="0" smtClean="0"/>
                    <a:t>19 </a:t>
                  </a:r>
                  <a14:m>
                    <m:oMath xmlns:m="http://schemas.openxmlformats.org/officeDocument/2006/math">
                      <m:f>
                        <m:fPr>
                          <m:ctrlPr>
                            <a:rPr lang="en-US" i="1" smtClean="0">
                              <a:latin typeface="Cambria Math" charset="0"/>
                            </a:rPr>
                          </m:ctrlPr>
                        </m:fPr>
                        <m:num>
                          <m:r>
                            <a:rPr lang="en-US" b="0" i="1" smtClean="0">
                              <a:latin typeface="Cambria Math"/>
                            </a:rPr>
                            <m:t>3</m:t>
                          </m:r>
                        </m:num>
                        <m:den>
                          <m:r>
                            <a:rPr lang="en-US" b="0" i="1" smtClean="0">
                              <a:latin typeface="Cambria Math"/>
                            </a:rPr>
                            <m:t>8</m:t>
                          </m:r>
                        </m:den>
                      </m:f>
                    </m:oMath>
                  </a14:m>
                  <a:r>
                    <a:rPr lang="en-US" dirty="0" smtClean="0"/>
                    <a:t> </a:t>
                  </a:r>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4354773" y="3225078"/>
                  <a:ext cx="685800" cy="484043"/>
                </a:xfrm>
                <a:prstGeom prst="rect">
                  <a:avLst/>
                </a:prstGeom>
                <a:blipFill rotWithShape="1">
                  <a:blip r:embed="rId5"/>
                  <a:stretch>
                    <a:fillRect l="-7080" b="-8861"/>
                  </a:stretch>
                </a:blipFill>
              </p:spPr>
              <p:txBody>
                <a:bodyPr/>
                <a:lstStyle/>
                <a:p>
                  <a:r>
                    <a:rPr lang="en-US">
                      <a:noFill/>
                    </a:rPr>
                    <a:t> </a:t>
                  </a:r>
                </a:p>
              </p:txBody>
            </p:sp>
          </mc:Fallback>
        </mc:AlternateContent>
        <p:sp>
          <p:nvSpPr>
            <p:cNvPr id="12" name="TextBox 11"/>
            <p:cNvSpPr txBox="1"/>
            <p:nvPr/>
          </p:nvSpPr>
          <p:spPr>
            <a:xfrm>
              <a:off x="5448300" y="3288268"/>
              <a:ext cx="685800" cy="369332"/>
            </a:xfrm>
            <a:prstGeom prst="rect">
              <a:avLst/>
            </a:prstGeom>
            <a:noFill/>
          </p:spPr>
          <p:txBody>
            <a:bodyPr wrap="square" rtlCol="0">
              <a:spAutoFit/>
            </a:bodyPr>
            <a:lstStyle/>
            <a:p>
              <a:pPr algn="ctr"/>
              <a:r>
                <a:rPr lang="en-US" dirty="0" smtClean="0"/>
                <a:t>?</a:t>
              </a:r>
              <a:endParaRPr lang="en-US" dirty="0"/>
            </a:p>
          </p:txBody>
        </p:sp>
        <p:sp>
          <p:nvSpPr>
            <p:cNvPr id="4" name="Right Brace 3"/>
            <p:cNvSpPr/>
            <p:nvPr/>
          </p:nvSpPr>
          <p:spPr>
            <a:xfrm rot="16200000">
              <a:off x="4191003" y="1167678"/>
              <a:ext cx="381000" cy="373379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a:off x="4011873" y="2444038"/>
              <a:ext cx="685800" cy="369332"/>
            </a:xfrm>
            <a:prstGeom prst="rect">
              <a:avLst/>
            </a:prstGeom>
            <a:noFill/>
          </p:spPr>
          <p:txBody>
            <a:bodyPr wrap="square" rtlCol="0">
              <a:spAutoFit/>
            </a:bodyPr>
            <a:lstStyle/>
            <a:p>
              <a:pPr algn="ctr"/>
              <a:r>
                <a:rPr lang="en-US" dirty="0" smtClean="0"/>
                <a:t>100</a:t>
              </a:r>
              <a:endParaRPr lang="en-US" dirty="0"/>
            </a:p>
          </p:txBody>
        </p:sp>
      </p:grpSp>
    </p:spTree>
    <p:extLst>
      <p:ext uri="{BB962C8B-B14F-4D97-AF65-F5344CB8AC3E}">
        <p14:creationId xmlns:p14="http://schemas.microsoft.com/office/powerpoint/2010/main" val="4165679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9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457200"/>
            <a:ext cx="33147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 y="1512627"/>
            <a:ext cx="8953500" cy="682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6863" y="2667000"/>
            <a:ext cx="6010275" cy="2867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299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64"/>
                                        </p:tgtEl>
                                        <p:attrNameLst>
                                          <p:attrName>style.visibility</p:attrName>
                                        </p:attrNameLst>
                                      </p:cBhvr>
                                      <p:to>
                                        <p:strVal val="visible"/>
                                      </p:to>
                                    </p:set>
                                    <p:anim calcmode="lin" valueType="num">
                                      <p:cBhvr additive="base">
                                        <p:cTn id="7" dur="500" fill="hold"/>
                                        <p:tgtEl>
                                          <p:spTgt spid="40964"/>
                                        </p:tgtEl>
                                        <p:attrNameLst>
                                          <p:attrName>ppt_x</p:attrName>
                                        </p:attrNameLst>
                                      </p:cBhvr>
                                      <p:tavLst>
                                        <p:tav tm="0">
                                          <p:val>
                                            <p:strVal val="#ppt_x"/>
                                          </p:val>
                                        </p:tav>
                                        <p:tav tm="100000">
                                          <p:val>
                                            <p:strVal val="#ppt_x"/>
                                          </p:val>
                                        </p:tav>
                                      </p:tavLst>
                                    </p:anim>
                                    <p:anim calcmode="lin" valueType="num">
                                      <p:cBhvr additive="base">
                                        <p:cTn id="8" dur="500" fill="hold"/>
                                        <p:tgtEl>
                                          <p:spTgt spid="409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457200"/>
            <a:ext cx="33147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85" y="1752600"/>
            <a:ext cx="8677275" cy="101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2297" y="2771775"/>
            <a:ext cx="6191250" cy="325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272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987"/>
                                        </p:tgtEl>
                                        <p:attrNameLst>
                                          <p:attrName>style.visibility</p:attrName>
                                        </p:attrNameLst>
                                      </p:cBhvr>
                                      <p:to>
                                        <p:strVal val="visible"/>
                                      </p:to>
                                    </p:set>
                                    <p:anim calcmode="lin" valueType="num">
                                      <p:cBhvr additive="base">
                                        <p:cTn id="7" dur="500" fill="hold"/>
                                        <p:tgtEl>
                                          <p:spTgt spid="41987"/>
                                        </p:tgtEl>
                                        <p:attrNameLst>
                                          <p:attrName>ppt_x</p:attrName>
                                        </p:attrNameLst>
                                      </p:cBhvr>
                                      <p:tavLst>
                                        <p:tav tm="0">
                                          <p:val>
                                            <p:strVal val="#ppt_x"/>
                                          </p:val>
                                        </p:tav>
                                        <p:tav tm="100000">
                                          <p:val>
                                            <p:strVal val="#ppt_x"/>
                                          </p:val>
                                        </p:tav>
                                      </p:tavLst>
                                    </p:anim>
                                    <p:anim calcmode="lin" valueType="num">
                                      <p:cBhvr additive="base">
                                        <p:cTn id="8" dur="500" fill="hold"/>
                                        <p:tgtEl>
                                          <p:spTgt spid="419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5011"/>
          <a:stretch/>
        </p:blipFill>
        <p:spPr bwMode="auto">
          <a:xfrm>
            <a:off x="381000" y="1951630"/>
            <a:ext cx="3486150" cy="4146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457200"/>
            <a:ext cx="1857375"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2487303"/>
            <a:ext cx="2457450" cy="234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343400" y="3197213"/>
            <a:ext cx="837089" cy="923330"/>
          </a:xfrm>
          <a:prstGeom prst="rect">
            <a:avLst/>
          </a:prstGeom>
          <a:noFill/>
        </p:spPr>
        <p:txBody>
          <a:bodyPr wrap="none" lIns="91440" tIns="45720" rIns="91440" bIns="45720">
            <a:spAutoFit/>
          </a:bodyPr>
          <a:lstStyle/>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or</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430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1913" y="1060829"/>
            <a:ext cx="1400175" cy="59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4275" y="1637305"/>
            <a:ext cx="1695450" cy="31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5643303"/>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3200400" y="1752600"/>
                <a:ext cx="2362200" cy="707758"/>
              </a:xfrm>
              <a:prstGeom prst="rect">
                <a:avLst/>
              </a:prstGeom>
              <a:noFill/>
            </p:spPr>
            <p:txBody>
              <a:bodyPr wrap="square" rtlCol="0">
                <a:spAutoFit/>
              </a:bodyPr>
              <a:lstStyle/>
              <a:p>
                <a:r>
                  <a:rPr lang="en-US" sz="2800" dirty="0" smtClean="0"/>
                  <a:t>5 ÷ 2 = </a:t>
                </a:r>
                <a14:m>
                  <m:oMath xmlns:m="http://schemas.openxmlformats.org/officeDocument/2006/math">
                    <m:f>
                      <m:fPr>
                        <m:ctrlPr>
                          <a:rPr lang="en-US" sz="2800" i="1" smtClean="0">
                            <a:latin typeface="Cambria Math" charset="0"/>
                          </a:rPr>
                        </m:ctrlPr>
                      </m:fPr>
                      <m:num>
                        <m:r>
                          <a:rPr lang="en-US" sz="2800" b="0" i="1" smtClean="0">
                            <a:latin typeface="Cambria Math"/>
                          </a:rPr>
                          <m:t>5</m:t>
                        </m:r>
                      </m:num>
                      <m:den>
                        <m:r>
                          <a:rPr lang="en-US" sz="2800" b="0" i="1" smtClean="0">
                            <a:latin typeface="Cambria Math"/>
                          </a:rPr>
                          <m:t>2</m:t>
                        </m:r>
                      </m:den>
                    </m:f>
                  </m:oMath>
                </a14:m>
                <a:r>
                  <a:rPr lang="en-US" sz="2800" dirty="0" smtClean="0"/>
                  <a:t> = 2</a:t>
                </a:r>
                <a14:m>
                  <m:oMath xmlns:m="http://schemas.openxmlformats.org/officeDocument/2006/math">
                    <m:f>
                      <m:fPr>
                        <m:ctrlPr>
                          <a:rPr lang="en-US" sz="2800" i="1" smtClean="0">
                            <a:latin typeface="Cambria Math" charset="0"/>
                          </a:rPr>
                        </m:ctrlPr>
                      </m:fPr>
                      <m:num>
                        <m:r>
                          <a:rPr lang="en-US" sz="2800" b="0" i="1" smtClean="0">
                            <a:latin typeface="Cambria Math"/>
                          </a:rPr>
                          <m:t>1</m:t>
                        </m:r>
                      </m:num>
                      <m:den>
                        <m:r>
                          <a:rPr lang="en-US" sz="2800" b="0" i="1" smtClean="0">
                            <a:latin typeface="Cambria Math"/>
                          </a:rPr>
                          <m:t>2</m:t>
                        </m:r>
                      </m:den>
                    </m:f>
                  </m:oMath>
                </a14:m>
                <a:endParaRPr lang="en-US" sz="2800" dirty="0"/>
              </a:p>
            </p:txBody>
          </p:sp>
        </mc:Choice>
        <mc:Fallback xmlns="">
          <p:sp>
            <p:nvSpPr>
              <p:cNvPr id="2" name="TextBox 1"/>
              <p:cNvSpPr txBox="1">
                <a:spLocks noRot="1" noChangeAspect="1" noMove="1" noResize="1" noEditPoints="1" noAdjustHandles="1" noChangeArrowheads="1" noChangeShapeType="1" noTextEdit="1"/>
              </p:cNvSpPr>
              <p:nvPr/>
            </p:nvSpPr>
            <p:spPr>
              <a:xfrm>
                <a:off x="3200400" y="1752600"/>
                <a:ext cx="2362200" cy="707758"/>
              </a:xfrm>
              <a:prstGeom prst="rect">
                <a:avLst/>
              </a:prstGeom>
              <a:blipFill rotWithShape="1">
                <a:blip r:embed="rId2"/>
                <a:stretch>
                  <a:fillRect l="-5155" b="-11207"/>
                </a:stretch>
              </a:blipFill>
            </p:spPr>
            <p:txBody>
              <a:bodyPr/>
              <a:lstStyle/>
              <a:p>
                <a:r>
                  <a:rPr lang="en-US">
                    <a:noFill/>
                  </a:rPr>
                  <a:t> </a:t>
                </a:r>
              </a:p>
            </p:txBody>
          </p:sp>
        </mc:Fallback>
      </mc:AlternateContent>
      <p:pic>
        <p:nvPicPr>
          <p:cNvPr id="440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533400"/>
            <a:ext cx="1981200"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5327273"/>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533400"/>
            <a:ext cx="1790700" cy="31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524000"/>
            <a:ext cx="8353425" cy="101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50" y="2543175"/>
            <a:ext cx="7429500" cy="293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5575" y="6019800"/>
            <a:ext cx="3752850"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0984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5060"/>
                                        </p:tgtEl>
                                        <p:attrNameLst>
                                          <p:attrName>style.visibility</p:attrName>
                                        </p:attrNameLst>
                                      </p:cBhvr>
                                      <p:to>
                                        <p:strVal val="visible"/>
                                      </p:to>
                                    </p:set>
                                    <p:anim calcmode="lin" valueType="num">
                                      <p:cBhvr additive="base">
                                        <p:cTn id="7" dur="500" fill="hold"/>
                                        <p:tgtEl>
                                          <p:spTgt spid="45060"/>
                                        </p:tgtEl>
                                        <p:attrNameLst>
                                          <p:attrName>ppt_x</p:attrName>
                                        </p:attrNameLst>
                                      </p:cBhvr>
                                      <p:tavLst>
                                        <p:tav tm="0">
                                          <p:val>
                                            <p:strVal val="#ppt_x"/>
                                          </p:val>
                                        </p:tav>
                                        <p:tav tm="100000">
                                          <p:val>
                                            <p:strVal val="#ppt_x"/>
                                          </p:val>
                                        </p:tav>
                                      </p:tavLst>
                                    </p:anim>
                                    <p:anim calcmode="lin" valueType="num">
                                      <p:cBhvr additive="base">
                                        <p:cTn id="8" dur="500" fill="hold"/>
                                        <p:tgtEl>
                                          <p:spTgt spid="4506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5061"/>
                                        </p:tgtEl>
                                        <p:attrNameLst>
                                          <p:attrName>style.visibility</p:attrName>
                                        </p:attrNameLst>
                                      </p:cBhvr>
                                      <p:to>
                                        <p:strVal val="visible"/>
                                      </p:to>
                                    </p:set>
                                    <p:anim calcmode="lin" valueType="num">
                                      <p:cBhvr additive="base">
                                        <p:cTn id="13" dur="500" fill="hold"/>
                                        <p:tgtEl>
                                          <p:spTgt spid="45061"/>
                                        </p:tgtEl>
                                        <p:attrNameLst>
                                          <p:attrName>ppt_x</p:attrName>
                                        </p:attrNameLst>
                                      </p:cBhvr>
                                      <p:tavLst>
                                        <p:tav tm="0">
                                          <p:val>
                                            <p:strVal val="#ppt_x"/>
                                          </p:val>
                                        </p:tav>
                                        <p:tav tm="100000">
                                          <p:val>
                                            <p:strVal val="#ppt_x"/>
                                          </p:val>
                                        </p:tav>
                                      </p:tavLst>
                                    </p:anim>
                                    <p:anim calcmode="lin" valueType="num">
                                      <p:cBhvr additive="base">
                                        <p:cTn id="14" dur="500" fill="hold"/>
                                        <p:tgtEl>
                                          <p:spTgt spid="450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0852" y="228600"/>
            <a:ext cx="5029948" cy="6547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0104927"/>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75" y="1600840"/>
            <a:ext cx="9039225" cy="1209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533400"/>
            <a:ext cx="3152775" cy="3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667000"/>
            <a:ext cx="4333875" cy="3638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8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2667000"/>
            <a:ext cx="3476625" cy="219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8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05768" y="5549521"/>
            <a:ext cx="3038475" cy="70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938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0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0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0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533400"/>
            <a:ext cx="1695450" cy="3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1371600"/>
            <a:ext cx="9134475"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2743200"/>
            <a:ext cx="2428875" cy="242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112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685800"/>
            <a:ext cx="2124075" cy="3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85164"/>
            <a:ext cx="9144000" cy="1909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7505131"/>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40057"/>
            <a:ext cx="8724980" cy="614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5771492"/>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457200"/>
            <a:ext cx="165735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862" y="1752600"/>
            <a:ext cx="8039100" cy="387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2152794"/>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457200"/>
            <a:ext cx="1885950" cy="33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1762" y="3352800"/>
            <a:ext cx="5943600" cy="3184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8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480213"/>
            <a:ext cx="4733925" cy="201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3912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1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533400"/>
            <a:ext cx="3305175" cy="3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611" y="1701137"/>
            <a:ext cx="8477250"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1600200" y="2723866"/>
            <a:ext cx="5953125" cy="2648234"/>
            <a:chOff x="1600200" y="2723866"/>
            <a:chExt cx="5953125" cy="2648234"/>
          </a:xfrm>
        </p:grpSpPr>
        <p:pic>
          <p:nvPicPr>
            <p:cNvPr id="512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2723866"/>
              <a:ext cx="2867025" cy="244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0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2743200"/>
              <a:ext cx="2371725" cy="262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576671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490662"/>
            <a:ext cx="4448175"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457200"/>
            <a:ext cx="1914525" cy="39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3048000"/>
            <a:ext cx="2247900"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3057099"/>
            <a:ext cx="2324100" cy="239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9915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2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2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457200"/>
            <a:ext cx="1895475" cy="31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2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95400"/>
            <a:ext cx="5438775" cy="179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2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9283" y="3429000"/>
            <a:ext cx="4857750" cy="277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668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2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533400"/>
            <a:ext cx="1924050" cy="31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2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808" y="1524000"/>
            <a:ext cx="8986837" cy="1002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3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2564233"/>
            <a:ext cx="4600575"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3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4012" y="4648200"/>
            <a:ext cx="2695575" cy="135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3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4833937"/>
            <a:ext cx="3810000" cy="981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4370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3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30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3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1" y="159499"/>
            <a:ext cx="4814888" cy="6260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9866860"/>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57" y="1600200"/>
            <a:ext cx="8839200" cy="995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7819" y="3049302"/>
            <a:ext cx="5751181" cy="2437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533400"/>
            <a:ext cx="1924050" cy="31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2095523"/>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533400"/>
            <a:ext cx="2038350" cy="29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752600"/>
            <a:ext cx="8534400"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8097712"/>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533400"/>
            <a:ext cx="2047875" cy="37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77" y="1524000"/>
            <a:ext cx="8982075" cy="1024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0826" y="3048000"/>
            <a:ext cx="4752975" cy="235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605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2895600"/>
            <a:ext cx="4352925"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524000"/>
            <a:ext cx="26670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533400"/>
            <a:ext cx="3286125" cy="3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3297120"/>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533400"/>
            <a:ext cx="2047875"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14" y="1952623"/>
            <a:ext cx="9043988" cy="2410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521958" y="2695433"/>
            <a:ext cx="4314292" cy="1981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868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457200"/>
            <a:ext cx="2047875" cy="37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65" y="1524000"/>
            <a:ext cx="9039225" cy="1662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12" y="3493700"/>
            <a:ext cx="9101138" cy="2842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234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 calcmode="lin" valueType="num">
                                      <p:cBhvr additive="base">
                                        <p:cTn id="7" dur="500" fill="hold"/>
                                        <p:tgtEl>
                                          <p:spTgt spid="6148"/>
                                        </p:tgtEl>
                                        <p:attrNameLst>
                                          <p:attrName>ppt_x</p:attrName>
                                        </p:attrNameLst>
                                      </p:cBhvr>
                                      <p:tavLst>
                                        <p:tav tm="0">
                                          <p:val>
                                            <p:strVal val="#ppt_x"/>
                                          </p:val>
                                        </p:tav>
                                        <p:tav tm="100000">
                                          <p:val>
                                            <p:strVal val="#ppt_x"/>
                                          </p:val>
                                        </p:tav>
                                      </p:tavLst>
                                    </p:anim>
                                    <p:anim calcmode="lin" valueType="num">
                                      <p:cBhvr additive="base">
                                        <p:cTn id="8"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457200"/>
            <a:ext cx="4876800" cy="3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85" y="1676399"/>
            <a:ext cx="8952931" cy="1122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3047999"/>
            <a:ext cx="5486400" cy="1628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848" y="4655165"/>
            <a:ext cx="3514725" cy="1990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4955202"/>
            <a:ext cx="2114550" cy="139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1683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3"/>
                                        </p:tgtEl>
                                        <p:attrNameLst>
                                          <p:attrName>style.visibility</p:attrName>
                                        </p:attrNameLst>
                                      </p:cBhvr>
                                      <p:to>
                                        <p:strVal val="visible"/>
                                      </p:to>
                                    </p:set>
                                    <p:anim calcmode="lin" valueType="num">
                                      <p:cBhvr additive="base">
                                        <p:cTn id="7" dur="500" fill="hold"/>
                                        <p:tgtEl>
                                          <p:spTgt spid="7173"/>
                                        </p:tgtEl>
                                        <p:attrNameLst>
                                          <p:attrName>ppt_x</p:attrName>
                                        </p:attrNameLst>
                                      </p:cBhvr>
                                      <p:tavLst>
                                        <p:tav tm="0">
                                          <p:val>
                                            <p:strVal val="#ppt_x"/>
                                          </p:val>
                                        </p:tav>
                                        <p:tav tm="100000">
                                          <p:val>
                                            <p:strVal val="#ppt_x"/>
                                          </p:val>
                                        </p:tav>
                                      </p:tavLst>
                                    </p:anim>
                                    <p:anim calcmode="lin" valueType="num">
                                      <p:cBhvr additive="base">
                                        <p:cTn id="8" dur="500" fill="hold"/>
                                        <p:tgtEl>
                                          <p:spTgt spid="717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17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1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381000"/>
            <a:ext cx="7315200" cy="584775"/>
          </a:xfrm>
          <a:prstGeom prst="rect">
            <a:avLst/>
          </a:prstGeom>
          <a:noFill/>
        </p:spPr>
        <p:txBody>
          <a:bodyPr wrap="square" rtlCol="0">
            <a:spAutoFit/>
          </a:bodyPr>
          <a:lstStyle/>
          <a:p>
            <a:r>
              <a:rPr lang="en-US" sz="3200" dirty="0" smtClean="0"/>
              <a:t>Released Items from NYS Math 5 - 2014</a:t>
            </a:r>
            <a:endParaRPr lang="en-US" sz="3200" dirty="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375" y="1709738"/>
            <a:ext cx="6953250" cy="3438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913927"/>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438" y="1628775"/>
            <a:ext cx="7477125" cy="3600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5937666"/>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888" y="1357313"/>
            <a:ext cx="7134225" cy="414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86861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78166"/>
            <a:ext cx="5049130" cy="6527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9180440"/>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825" y="1924050"/>
            <a:ext cx="7372350" cy="3009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9344633"/>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450" y="1647825"/>
            <a:ext cx="7277100" cy="3562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67932"/>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538" y="1943100"/>
            <a:ext cx="7400925"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9481851"/>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725" y="1900238"/>
            <a:ext cx="7448550" cy="305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9141207"/>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2062163"/>
            <a:ext cx="7058025" cy="273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5110675"/>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00" y="2309813"/>
            <a:ext cx="7391400" cy="223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4061651"/>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 y="1857375"/>
            <a:ext cx="7639050" cy="3143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111297"/>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1647825"/>
            <a:ext cx="7715250" cy="3562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5342128"/>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413" y="1476375"/>
            <a:ext cx="7877175" cy="3905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7352515"/>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175" y="762000"/>
            <a:ext cx="7867650" cy="3857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19581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1188" y="52388"/>
            <a:ext cx="5381625" cy="675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7503050"/>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44554" y="2967335"/>
            <a:ext cx="2654894" cy="923330"/>
          </a:xfrm>
          <a:prstGeom prst="rect">
            <a:avLst/>
          </a:prstGeom>
          <a:noFill/>
        </p:spPr>
        <p:txBody>
          <a:bodyPr wrap="none" lIns="91440" tIns="45720" rIns="91440" bIns="45720">
            <a:spAutoFit/>
          </a:bodyPr>
          <a:lstStyle/>
          <a:p>
            <a:pPr algn="ctr"/>
            <a:r>
              <a:rPr lang="en-US" sz="5400" b="1" dirty="0" smtClean="0">
                <a:ln w="10541" cmpd="sng">
                  <a:solidFill>
                    <a:srgbClr val="31B6FD">
                      <a:shade val="88000"/>
                      <a:satMod val="110000"/>
                    </a:srgbClr>
                  </a:solidFill>
                  <a:prstDash val="solid"/>
                </a:ln>
                <a:gradFill>
                  <a:gsLst>
                    <a:gs pos="0">
                      <a:srgbClr val="31B6FD">
                        <a:tint val="40000"/>
                        <a:satMod val="250000"/>
                      </a:srgbClr>
                    </a:gs>
                    <a:gs pos="9000">
                      <a:srgbClr val="31B6FD">
                        <a:tint val="52000"/>
                        <a:satMod val="300000"/>
                      </a:srgbClr>
                    </a:gs>
                    <a:gs pos="50000">
                      <a:srgbClr val="31B6FD">
                        <a:shade val="20000"/>
                        <a:satMod val="300000"/>
                      </a:srgbClr>
                    </a:gs>
                    <a:gs pos="79000">
                      <a:srgbClr val="31B6FD">
                        <a:tint val="52000"/>
                        <a:satMod val="300000"/>
                      </a:srgbClr>
                    </a:gs>
                    <a:gs pos="100000">
                      <a:srgbClr val="31B6FD">
                        <a:tint val="40000"/>
                        <a:satMod val="250000"/>
                      </a:srgbClr>
                    </a:gs>
                  </a:gsLst>
                  <a:lin ang="5400000"/>
                </a:gradFill>
              </a:rPr>
              <a:t>Grade 6!</a:t>
            </a:r>
            <a:endParaRPr lang="en-US" sz="5400" b="1" dirty="0">
              <a:ln w="10541" cmpd="sng">
                <a:solidFill>
                  <a:srgbClr val="31B6FD">
                    <a:shade val="88000"/>
                    <a:satMod val="110000"/>
                  </a:srgbClr>
                </a:solidFill>
                <a:prstDash val="solid"/>
              </a:ln>
              <a:gradFill>
                <a:gsLst>
                  <a:gs pos="0">
                    <a:srgbClr val="31B6FD">
                      <a:tint val="40000"/>
                      <a:satMod val="250000"/>
                    </a:srgbClr>
                  </a:gs>
                  <a:gs pos="9000">
                    <a:srgbClr val="31B6FD">
                      <a:tint val="52000"/>
                      <a:satMod val="300000"/>
                    </a:srgbClr>
                  </a:gs>
                  <a:gs pos="50000">
                    <a:srgbClr val="31B6FD">
                      <a:shade val="20000"/>
                      <a:satMod val="300000"/>
                    </a:srgbClr>
                  </a:gs>
                  <a:gs pos="79000">
                    <a:srgbClr val="31B6FD">
                      <a:tint val="52000"/>
                      <a:satMod val="300000"/>
                    </a:srgbClr>
                  </a:gs>
                  <a:gs pos="100000">
                    <a:srgbClr val="31B6FD">
                      <a:tint val="40000"/>
                      <a:satMod val="250000"/>
                    </a:srgbClr>
                  </a:gs>
                </a:gsLst>
                <a:lin ang="5400000"/>
              </a:gradFill>
            </a:endParaRPr>
          </a:p>
        </p:txBody>
      </p:sp>
    </p:spTree>
    <p:extLst>
      <p:ext uri="{BB962C8B-B14F-4D97-AF65-F5344CB8AC3E}">
        <p14:creationId xmlns:p14="http://schemas.microsoft.com/office/powerpoint/2010/main" val="248582611"/>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76400"/>
            <a:ext cx="8401050" cy="803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2" y="2590800"/>
            <a:ext cx="801052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2776324"/>
            <a:ext cx="3428999" cy="1608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6738" y="457200"/>
            <a:ext cx="2019300" cy="37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562" y="4429125"/>
            <a:ext cx="7629525"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14574" y="4705350"/>
            <a:ext cx="3552825" cy="215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532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2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457200"/>
            <a:ext cx="197167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 y="1524000"/>
            <a:ext cx="8153400" cy="1628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9394" y="5989519"/>
            <a:ext cx="1009650" cy="57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6000750"/>
            <a:ext cx="2200275" cy="61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668632" y="2895600"/>
            <a:ext cx="7881264" cy="2883932"/>
            <a:chOff x="668632" y="2895600"/>
            <a:chExt cx="7881264" cy="2883932"/>
          </a:xfrm>
        </p:grpSpPr>
        <p:pic>
          <p:nvPicPr>
            <p:cNvPr id="922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8632" y="3790638"/>
              <a:ext cx="6853237" cy="1304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ight Brace 1"/>
            <p:cNvSpPr/>
            <p:nvPr/>
          </p:nvSpPr>
          <p:spPr>
            <a:xfrm>
              <a:off x="7396336" y="4023585"/>
              <a:ext cx="309563" cy="8382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p:cNvSpPr txBox="1"/>
            <p:nvPr/>
          </p:nvSpPr>
          <p:spPr>
            <a:xfrm>
              <a:off x="7825996" y="4147782"/>
              <a:ext cx="723900" cy="523220"/>
            </a:xfrm>
            <a:prstGeom prst="rect">
              <a:avLst/>
            </a:prstGeom>
            <a:noFill/>
          </p:spPr>
          <p:txBody>
            <a:bodyPr wrap="square" rtlCol="0">
              <a:spAutoFit/>
            </a:bodyPr>
            <a:lstStyle/>
            <a:p>
              <a:r>
                <a:rPr lang="en-US" sz="2800" dirty="0" smtClean="0"/>
                <a:t>192</a:t>
              </a:r>
              <a:endParaRPr lang="en-US" sz="2800" dirty="0"/>
            </a:p>
          </p:txBody>
        </p:sp>
        <p:sp>
          <p:nvSpPr>
            <p:cNvPr id="4" name="Left Brace 3"/>
            <p:cNvSpPr/>
            <p:nvPr/>
          </p:nvSpPr>
          <p:spPr>
            <a:xfrm rot="5400000">
              <a:off x="3733799" y="1794256"/>
              <a:ext cx="533400" cy="342899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Left Brace 4"/>
            <p:cNvSpPr/>
            <p:nvPr/>
          </p:nvSpPr>
          <p:spPr>
            <a:xfrm rot="16200000">
              <a:off x="4463670" y="2711070"/>
              <a:ext cx="457200" cy="494105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3733800" y="2895600"/>
              <a:ext cx="566737" cy="369332"/>
            </a:xfrm>
            <a:prstGeom prst="rect">
              <a:avLst/>
            </a:prstGeom>
            <a:noFill/>
          </p:spPr>
          <p:txBody>
            <a:bodyPr wrap="square" rtlCol="0">
              <a:spAutoFit/>
            </a:bodyPr>
            <a:lstStyle/>
            <a:p>
              <a:pPr algn="ctr"/>
              <a:r>
                <a:rPr lang="en-US" dirty="0" smtClean="0"/>
                <a:t>?</a:t>
              </a:r>
              <a:endParaRPr lang="en-US" dirty="0"/>
            </a:p>
          </p:txBody>
        </p:sp>
        <p:sp>
          <p:nvSpPr>
            <p:cNvPr id="12" name="TextBox 11"/>
            <p:cNvSpPr txBox="1"/>
            <p:nvPr/>
          </p:nvSpPr>
          <p:spPr>
            <a:xfrm>
              <a:off x="4408901" y="5410200"/>
              <a:ext cx="566737" cy="369332"/>
            </a:xfrm>
            <a:prstGeom prst="rect">
              <a:avLst/>
            </a:prstGeom>
            <a:noFill/>
          </p:spPr>
          <p:txBody>
            <a:bodyPr wrap="square" rtlCol="0">
              <a:spAutoFit/>
            </a:bodyPr>
            <a:lstStyle/>
            <a:p>
              <a:pPr algn="ctr"/>
              <a:r>
                <a:rPr lang="en-US" dirty="0" smtClean="0"/>
                <a:t>?</a:t>
              </a:r>
              <a:endParaRPr lang="en-US" dirty="0"/>
            </a:p>
          </p:txBody>
        </p:sp>
      </p:grpSp>
    </p:spTree>
    <p:extLst>
      <p:ext uri="{BB962C8B-B14F-4D97-AF65-F5344CB8AC3E}">
        <p14:creationId xmlns:p14="http://schemas.microsoft.com/office/powerpoint/2010/main" val="646302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457200"/>
            <a:ext cx="18669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1895475"/>
            <a:ext cx="7705725" cy="306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7698571"/>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609600"/>
            <a:ext cx="1952625"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 y="1828800"/>
            <a:ext cx="8267700"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2667000"/>
            <a:ext cx="5467350" cy="108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150" y="4572000"/>
            <a:ext cx="8210550" cy="133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4420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1528" y="457200"/>
            <a:ext cx="4133850"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8" y="1752600"/>
            <a:ext cx="9039225" cy="100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3402842"/>
            <a:ext cx="7343775" cy="2200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8809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533400"/>
            <a:ext cx="1952625" cy="33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1575" y="2333625"/>
            <a:ext cx="6800850" cy="219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6019150"/>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582" y="1981200"/>
            <a:ext cx="6557963" cy="620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533400"/>
            <a:ext cx="2124075"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837" y="3418764"/>
            <a:ext cx="7934325" cy="100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0023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457200"/>
            <a:ext cx="2085975"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487" y="1676400"/>
            <a:ext cx="8201025"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3047999"/>
            <a:ext cx="7010400" cy="221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8825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457200"/>
            <a:ext cx="1933575" cy="35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16" y="1295400"/>
            <a:ext cx="8839200" cy="842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9453" y="2138367"/>
            <a:ext cx="5964926" cy="2043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9454" y="4267200"/>
            <a:ext cx="5964926" cy="2362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62672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8813" y="100013"/>
            <a:ext cx="5286375" cy="665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1596683"/>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68694"/>
            <a:ext cx="8229600" cy="5570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1874084"/>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533400"/>
            <a:ext cx="2009775" cy="37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43000"/>
            <a:ext cx="8991600" cy="1326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5420" y="2469630"/>
            <a:ext cx="5486400" cy="1869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933" y="4345564"/>
            <a:ext cx="8715375" cy="118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8775" y="2460552"/>
            <a:ext cx="6038850" cy="1879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1612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4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533400"/>
            <a:ext cx="2000250"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447800"/>
            <a:ext cx="8143875" cy="60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2286000"/>
            <a:ext cx="2552700"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3200400"/>
            <a:ext cx="3295650" cy="260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586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9461"/>
                                        </p:tgtEl>
                                        <p:attrNameLst>
                                          <p:attrName>style.visibility</p:attrName>
                                        </p:attrNameLst>
                                      </p:cBhvr>
                                      <p:to>
                                        <p:strVal val="visible"/>
                                      </p:to>
                                    </p:set>
                                    <p:animEffect transition="in" filter="fade">
                                      <p:cBhvr>
                                        <p:cTn id="11" dur="500"/>
                                        <p:tgtEl>
                                          <p:spTgt spid="19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715498"/>
            <a:ext cx="8534400" cy="4399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609600"/>
            <a:ext cx="1924050" cy="3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9070301"/>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457200"/>
            <a:ext cx="1981200" cy="39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847725"/>
            <a:ext cx="1400175" cy="97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2" name="TextBox 1"/>
              <p:cNvSpPr txBox="1"/>
              <p:nvPr/>
            </p:nvSpPr>
            <p:spPr>
              <a:xfrm>
                <a:off x="2819400" y="1743011"/>
                <a:ext cx="362600" cy="61087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charset="0"/>
                            </a:rPr>
                          </m:ctrlPr>
                        </m:fPr>
                        <m:num>
                          <m:r>
                            <a:rPr lang="en-US" b="0" i="1" smtClean="0">
                              <a:latin typeface="Cambria Math"/>
                            </a:rPr>
                            <m:t>7</m:t>
                          </m:r>
                        </m:num>
                        <m:den>
                          <m:r>
                            <a:rPr lang="en-US" b="0" i="1" smtClean="0">
                              <a:latin typeface="Cambria Math"/>
                            </a:rPr>
                            <m:t>3</m:t>
                          </m:r>
                        </m:den>
                      </m:f>
                    </m:oMath>
                  </m:oMathPara>
                </a14:m>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2819400" y="1743011"/>
                <a:ext cx="362600" cy="610873"/>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914400" y="4429773"/>
                <a:ext cx="1066800" cy="8897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𝑜𝑛𝑒</m:t>
                      </m:r>
                      <m:r>
                        <a:rPr lang="en-US" b="0" i="1" smtClean="0">
                          <a:latin typeface="Cambria Math"/>
                        </a:rPr>
                        <m:t> </m:t>
                      </m:r>
                      <m:r>
                        <a:rPr lang="en-US" b="0" i="1" smtClean="0">
                          <a:latin typeface="Cambria Math"/>
                        </a:rPr>
                        <m:t>𝑔𝑟𝑜𝑢𝑝</m:t>
                      </m:r>
                      <m:r>
                        <a:rPr lang="en-US" b="0" i="1" smtClean="0">
                          <a:latin typeface="Cambria Math"/>
                        </a:rPr>
                        <m:t> </m:t>
                      </m:r>
                    </m:oMath>
                  </m:oMathPara>
                </a14:m>
                <a:endParaRPr lang="en-US" b="0" i="1" dirty="0" smtClean="0">
                  <a:latin typeface="Cambria Math"/>
                </a:endParaRPr>
              </a:p>
              <a:p>
                <a:pPr/>
                <a14:m>
                  <m:oMathPara xmlns:m="http://schemas.openxmlformats.org/officeDocument/2006/math">
                    <m:oMathParaPr>
                      <m:jc m:val="centerGroup"/>
                    </m:oMathParaPr>
                    <m:oMath xmlns:m="http://schemas.openxmlformats.org/officeDocument/2006/math">
                      <m:r>
                        <a:rPr lang="en-US" b="0" i="1" smtClean="0">
                          <a:latin typeface="Cambria Math"/>
                        </a:rPr>
                        <m:t>𝑜𝑓</m:t>
                      </m:r>
                      <m:r>
                        <a:rPr lang="en-US" b="0" i="1" smtClean="0">
                          <a:latin typeface="Cambria Math"/>
                        </a:rPr>
                        <m:t> </m:t>
                      </m:r>
                      <m:f>
                        <m:fPr>
                          <m:ctrlPr>
                            <a:rPr lang="en-US" i="1" smtClean="0">
                              <a:latin typeface="Cambria Math" charset="0"/>
                            </a:rPr>
                          </m:ctrlPr>
                        </m:fPr>
                        <m:num>
                          <m:r>
                            <a:rPr lang="en-US" b="0" i="1" smtClean="0">
                              <a:latin typeface="Cambria Math"/>
                            </a:rPr>
                            <m:t>2</m:t>
                          </m:r>
                        </m:num>
                        <m:den>
                          <m:r>
                            <a:rPr lang="en-US" b="0" i="1" smtClean="0">
                              <a:latin typeface="Cambria Math"/>
                            </a:rPr>
                            <m:t>3</m:t>
                          </m:r>
                        </m:den>
                      </m:f>
                    </m:oMath>
                  </m:oMathPara>
                </a14:m>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914400" y="4429773"/>
                <a:ext cx="1066800" cy="889731"/>
              </a:xfrm>
              <a:prstGeom prst="rect">
                <a:avLst/>
              </a:prstGeom>
              <a:blipFill rotWithShape="1">
                <a:blip r:embed="rId5"/>
                <a:stretch>
                  <a:fillRect r="-15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2133600" y="4402365"/>
                <a:ext cx="1066800" cy="8897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𝑜𝑛𝑒</m:t>
                      </m:r>
                      <m:r>
                        <a:rPr lang="en-US" b="0" i="1" smtClean="0">
                          <a:latin typeface="Cambria Math"/>
                        </a:rPr>
                        <m:t> </m:t>
                      </m:r>
                      <m:r>
                        <a:rPr lang="en-US" b="0" i="1" smtClean="0">
                          <a:latin typeface="Cambria Math"/>
                        </a:rPr>
                        <m:t>𝑔𝑟𝑜𝑢𝑝</m:t>
                      </m:r>
                      <m:r>
                        <a:rPr lang="en-US" b="0" i="1" smtClean="0">
                          <a:latin typeface="Cambria Math"/>
                        </a:rPr>
                        <m:t> </m:t>
                      </m:r>
                    </m:oMath>
                  </m:oMathPara>
                </a14:m>
                <a:endParaRPr lang="en-US" b="0" i="1" dirty="0" smtClean="0">
                  <a:latin typeface="Cambria Math"/>
                </a:endParaRPr>
              </a:p>
              <a:p>
                <a:pPr/>
                <a14:m>
                  <m:oMathPara xmlns:m="http://schemas.openxmlformats.org/officeDocument/2006/math">
                    <m:oMathParaPr>
                      <m:jc m:val="centerGroup"/>
                    </m:oMathParaPr>
                    <m:oMath xmlns:m="http://schemas.openxmlformats.org/officeDocument/2006/math">
                      <m:r>
                        <a:rPr lang="en-US" b="0" i="1" smtClean="0">
                          <a:latin typeface="Cambria Math"/>
                        </a:rPr>
                        <m:t>𝑜𝑓</m:t>
                      </m:r>
                      <m:r>
                        <a:rPr lang="en-US" b="0" i="1" smtClean="0">
                          <a:latin typeface="Cambria Math"/>
                        </a:rPr>
                        <m:t> </m:t>
                      </m:r>
                      <m:f>
                        <m:fPr>
                          <m:ctrlPr>
                            <a:rPr lang="en-US" i="1" smtClean="0">
                              <a:latin typeface="Cambria Math" charset="0"/>
                            </a:rPr>
                          </m:ctrlPr>
                        </m:fPr>
                        <m:num>
                          <m:r>
                            <a:rPr lang="en-US" b="0" i="1" smtClean="0">
                              <a:latin typeface="Cambria Math"/>
                            </a:rPr>
                            <m:t>2</m:t>
                          </m:r>
                        </m:num>
                        <m:den>
                          <m:r>
                            <a:rPr lang="en-US" b="0" i="1" smtClean="0">
                              <a:latin typeface="Cambria Math"/>
                            </a:rPr>
                            <m:t>3</m:t>
                          </m:r>
                        </m:den>
                      </m:f>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2133600" y="4402365"/>
                <a:ext cx="1066800" cy="889731"/>
              </a:xfrm>
              <a:prstGeom prst="rect">
                <a:avLst/>
              </a:prstGeom>
              <a:blipFill rotWithShape="1">
                <a:blip r:embed="rId6"/>
                <a:stretch>
                  <a:fillRect r="-15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3361969" y="4402365"/>
                <a:ext cx="1066800" cy="8897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𝑜𝑛𝑒</m:t>
                      </m:r>
                      <m:r>
                        <a:rPr lang="en-US" b="0" i="1" smtClean="0">
                          <a:latin typeface="Cambria Math"/>
                        </a:rPr>
                        <m:t> </m:t>
                      </m:r>
                      <m:r>
                        <a:rPr lang="en-US" b="0" i="1" smtClean="0">
                          <a:latin typeface="Cambria Math"/>
                        </a:rPr>
                        <m:t>𝑔𝑟𝑜𝑢𝑝</m:t>
                      </m:r>
                      <m:r>
                        <a:rPr lang="en-US" b="0" i="1" smtClean="0">
                          <a:latin typeface="Cambria Math"/>
                        </a:rPr>
                        <m:t> </m:t>
                      </m:r>
                    </m:oMath>
                  </m:oMathPara>
                </a14:m>
                <a:endParaRPr lang="en-US" b="0" i="1" dirty="0" smtClean="0">
                  <a:latin typeface="Cambria Math"/>
                </a:endParaRPr>
              </a:p>
              <a:p>
                <a:pPr/>
                <a14:m>
                  <m:oMathPara xmlns:m="http://schemas.openxmlformats.org/officeDocument/2006/math">
                    <m:oMathParaPr>
                      <m:jc m:val="centerGroup"/>
                    </m:oMathParaPr>
                    <m:oMath xmlns:m="http://schemas.openxmlformats.org/officeDocument/2006/math">
                      <m:r>
                        <a:rPr lang="en-US" b="0" i="1" smtClean="0">
                          <a:latin typeface="Cambria Math"/>
                        </a:rPr>
                        <m:t>𝑜𝑓</m:t>
                      </m:r>
                      <m:r>
                        <a:rPr lang="en-US" b="0" i="1" smtClean="0">
                          <a:latin typeface="Cambria Math"/>
                        </a:rPr>
                        <m:t> </m:t>
                      </m:r>
                      <m:f>
                        <m:fPr>
                          <m:ctrlPr>
                            <a:rPr lang="en-US" i="1" smtClean="0">
                              <a:latin typeface="Cambria Math" charset="0"/>
                            </a:rPr>
                          </m:ctrlPr>
                        </m:fPr>
                        <m:num>
                          <m:r>
                            <a:rPr lang="en-US" b="0" i="1" smtClean="0">
                              <a:latin typeface="Cambria Math"/>
                            </a:rPr>
                            <m:t>2</m:t>
                          </m:r>
                        </m:num>
                        <m:den>
                          <m:r>
                            <a:rPr lang="en-US" b="0" i="1" smtClean="0">
                              <a:latin typeface="Cambria Math"/>
                            </a:rPr>
                            <m:t>3</m:t>
                          </m:r>
                        </m:den>
                      </m:f>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3361969" y="4402365"/>
                <a:ext cx="1066800" cy="889731"/>
              </a:xfrm>
              <a:prstGeom prst="rect">
                <a:avLst/>
              </a:prstGeom>
              <a:blipFill rotWithShape="1">
                <a:blip r:embed="rId7"/>
                <a:stretch>
                  <a:fillRect r="-15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4648200" y="4425824"/>
                <a:ext cx="1219200" cy="889731"/>
              </a:xfrm>
              <a:prstGeom prst="rect">
                <a:avLst/>
              </a:prstGeom>
              <a:noFill/>
            </p:spPr>
            <p:txBody>
              <a:bodyPr wrap="square" rtlCol="0">
                <a:spAutoFit/>
              </a:bodyPr>
              <a:lstStyle/>
              <a:p>
                <a:r>
                  <a:rPr lang="en-US" dirty="0"/>
                  <a:t>1</a:t>
                </a:r>
                <a:r>
                  <a:rPr lang="en-US" dirty="0" smtClean="0"/>
                  <a:t>/2</a:t>
                </a:r>
                <a14:m>
                  <m:oMath xmlns:m="http://schemas.openxmlformats.org/officeDocument/2006/math">
                    <m:r>
                      <a:rPr lang="en-US" b="0" i="1" smtClean="0">
                        <a:latin typeface="Cambria Math"/>
                      </a:rPr>
                      <m:t> </m:t>
                    </m:r>
                    <m:r>
                      <a:rPr lang="en-US" b="0" i="1" smtClean="0">
                        <a:latin typeface="Cambria Math"/>
                      </a:rPr>
                      <m:t>𝑔𝑟𝑜𝑢𝑝</m:t>
                    </m:r>
                    <m:r>
                      <a:rPr lang="en-US" b="0" i="1" smtClean="0">
                        <a:latin typeface="Cambria Math"/>
                      </a:rPr>
                      <m:t> </m:t>
                    </m:r>
                  </m:oMath>
                </a14:m>
                <a:endParaRPr lang="en-US" b="0" i="1" dirty="0" smtClean="0">
                  <a:latin typeface="Cambria Math"/>
                </a:endParaRPr>
              </a:p>
              <a:p>
                <a:pPr/>
                <a14:m>
                  <m:oMathPara xmlns:m="http://schemas.openxmlformats.org/officeDocument/2006/math">
                    <m:oMathParaPr>
                      <m:jc m:val="centerGroup"/>
                    </m:oMathParaPr>
                    <m:oMath xmlns:m="http://schemas.openxmlformats.org/officeDocument/2006/math">
                      <m:r>
                        <a:rPr lang="en-US" b="0" i="1" smtClean="0">
                          <a:latin typeface="Cambria Math"/>
                        </a:rPr>
                        <m:t>𝑜𝑓</m:t>
                      </m:r>
                      <m:r>
                        <a:rPr lang="en-US" b="0" i="1" smtClean="0">
                          <a:latin typeface="Cambria Math"/>
                        </a:rPr>
                        <m:t> </m:t>
                      </m:r>
                      <m:f>
                        <m:fPr>
                          <m:ctrlPr>
                            <a:rPr lang="en-US" i="1" smtClean="0">
                              <a:latin typeface="Cambria Math" charset="0"/>
                            </a:rPr>
                          </m:ctrlPr>
                        </m:fPr>
                        <m:num>
                          <m:r>
                            <a:rPr lang="en-US" b="0" i="1" smtClean="0">
                              <a:latin typeface="Cambria Math"/>
                            </a:rPr>
                            <m:t>2</m:t>
                          </m:r>
                        </m:num>
                        <m:den>
                          <m:r>
                            <a:rPr lang="en-US" b="0" i="1" smtClean="0">
                              <a:latin typeface="Cambria Math"/>
                            </a:rPr>
                            <m:t>3</m:t>
                          </m:r>
                        </m:den>
                      </m:f>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4648200" y="4425824"/>
                <a:ext cx="1219200" cy="889731"/>
              </a:xfrm>
              <a:prstGeom prst="rect">
                <a:avLst/>
              </a:prstGeom>
              <a:blipFill rotWithShape="1">
                <a:blip r:embed="rId8"/>
                <a:stretch>
                  <a:fillRect l="-4500" t="-34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2514600" y="5943600"/>
                <a:ext cx="3048000" cy="483466"/>
              </a:xfrm>
              <a:prstGeom prst="rect">
                <a:avLst/>
              </a:prstGeom>
              <a:noFill/>
            </p:spPr>
            <p:txBody>
              <a:bodyPr wrap="square" rtlCol="0">
                <a:spAutoFit/>
              </a:bodyPr>
              <a:lstStyle/>
              <a:p>
                <a:r>
                  <a:rPr lang="en-US" dirty="0" smtClean="0"/>
                  <a:t>7/3 divided by 2/3 = 3</a:t>
                </a:r>
                <a14:m>
                  <m:oMath xmlns:m="http://schemas.openxmlformats.org/officeDocument/2006/math">
                    <m:f>
                      <m:fPr>
                        <m:ctrlPr>
                          <a:rPr lang="en-US" i="1" smtClean="0">
                            <a:latin typeface="Cambria Math" charset="0"/>
                          </a:rPr>
                        </m:ctrlPr>
                      </m:fPr>
                      <m:num>
                        <m:r>
                          <a:rPr lang="en-US" b="0" i="1" smtClean="0">
                            <a:latin typeface="Cambria Math"/>
                          </a:rPr>
                          <m:t>1</m:t>
                        </m:r>
                      </m:num>
                      <m:den>
                        <m:r>
                          <a:rPr lang="en-US" b="0" i="1" smtClean="0">
                            <a:latin typeface="Cambria Math"/>
                          </a:rPr>
                          <m:t>2</m:t>
                        </m:r>
                      </m:den>
                    </m:f>
                  </m:oMath>
                </a14:m>
                <a:r>
                  <a:rPr lang="en-US" dirty="0" smtClean="0"/>
                  <a:t> </a:t>
                </a:r>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2514600" y="5943600"/>
                <a:ext cx="3048000" cy="483466"/>
              </a:xfrm>
              <a:prstGeom prst="rect">
                <a:avLst/>
              </a:prstGeom>
              <a:blipFill rotWithShape="1">
                <a:blip r:embed="rId9"/>
                <a:stretch>
                  <a:fillRect l="-1800" b="-8861"/>
                </a:stretch>
              </a:blipFill>
            </p:spPr>
            <p:txBody>
              <a:bodyPr/>
              <a:lstStyle/>
              <a:p>
                <a:r>
                  <a:rPr lang="en-US">
                    <a:noFill/>
                  </a:rPr>
                  <a:t> </a:t>
                </a:r>
              </a:p>
            </p:txBody>
          </p:sp>
        </mc:Fallback>
      </mc:AlternateContent>
      <p:grpSp>
        <p:nvGrpSpPr>
          <p:cNvPr id="5" name="Group 4"/>
          <p:cNvGrpSpPr/>
          <p:nvPr/>
        </p:nvGrpSpPr>
        <p:grpSpPr>
          <a:xfrm>
            <a:off x="471487" y="2353884"/>
            <a:ext cx="8201025" cy="2200275"/>
            <a:chOff x="471487" y="2353884"/>
            <a:chExt cx="8201025" cy="2200275"/>
          </a:xfrm>
        </p:grpSpPr>
        <p:pic>
          <p:nvPicPr>
            <p:cNvPr id="21508"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1487" y="2353884"/>
              <a:ext cx="8201025" cy="2200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829000" y="3048000"/>
              <a:ext cx="4343400" cy="381000"/>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3328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P spid="12" grpId="0"/>
      <p:bldP spid="3" grpId="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457200"/>
            <a:ext cx="2143125" cy="33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143000"/>
            <a:ext cx="35433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3279212"/>
            <a:ext cx="7419975" cy="2273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2" name="TextBox 1"/>
              <p:cNvSpPr txBox="1"/>
              <p:nvPr/>
            </p:nvSpPr>
            <p:spPr>
              <a:xfrm>
                <a:off x="2025271" y="2819400"/>
                <a:ext cx="362600" cy="61093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charset="0"/>
                            </a:rPr>
                          </m:ctrlPr>
                        </m:fPr>
                        <m:num>
                          <m:r>
                            <a:rPr lang="en-US" b="0" i="1" smtClean="0">
                              <a:latin typeface="Cambria Math"/>
                            </a:rPr>
                            <m:t>1</m:t>
                          </m:r>
                        </m:num>
                        <m:den>
                          <m:r>
                            <a:rPr lang="en-US" b="0" i="1" smtClean="0">
                              <a:latin typeface="Cambria Math"/>
                            </a:rPr>
                            <m:t>2</m:t>
                          </m:r>
                        </m:den>
                      </m:f>
                    </m:oMath>
                  </m:oMathPara>
                </a14:m>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2025271" y="2819400"/>
                <a:ext cx="362600" cy="610936"/>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859322" y="2819400"/>
                <a:ext cx="362600" cy="61093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charset="0"/>
                            </a:rPr>
                          </m:ctrlPr>
                        </m:fPr>
                        <m:num>
                          <m:r>
                            <a:rPr lang="en-US" b="0" i="1" smtClean="0">
                              <a:latin typeface="Cambria Math"/>
                            </a:rPr>
                            <m:t>0</m:t>
                          </m:r>
                        </m:num>
                        <m:den>
                          <m:r>
                            <a:rPr lang="en-US" b="0" i="1" smtClean="0">
                              <a:latin typeface="Cambria Math"/>
                            </a:rPr>
                            <m:t>2</m:t>
                          </m:r>
                        </m:den>
                      </m:f>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859322" y="2819400"/>
                <a:ext cx="362600" cy="610936"/>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3124200" y="2819400"/>
                <a:ext cx="362600" cy="61093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charset="0"/>
                            </a:rPr>
                          </m:ctrlPr>
                        </m:fPr>
                        <m:num>
                          <m:r>
                            <a:rPr lang="en-US" b="0" i="1" smtClean="0">
                              <a:latin typeface="Cambria Math"/>
                            </a:rPr>
                            <m:t>2</m:t>
                          </m:r>
                        </m:num>
                        <m:den>
                          <m:r>
                            <a:rPr lang="en-US" b="0" i="1" smtClean="0">
                              <a:latin typeface="Cambria Math"/>
                            </a:rPr>
                            <m:t>2</m:t>
                          </m:r>
                        </m:den>
                      </m:f>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3124200" y="2819400"/>
                <a:ext cx="362600" cy="610936"/>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4261787" y="2819400"/>
                <a:ext cx="362600" cy="61093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charset="0"/>
                            </a:rPr>
                          </m:ctrlPr>
                        </m:fPr>
                        <m:num>
                          <m:r>
                            <a:rPr lang="en-US" b="0" i="1" smtClean="0">
                              <a:latin typeface="Cambria Math"/>
                            </a:rPr>
                            <m:t>3</m:t>
                          </m:r>
                        </m:num>
                        <m:den>
                          <m:r>
                            <a:rPr lang="en-US" b="0" i="1" smtClean="0">
                              <a:latin typeface="Cambria Math"/>
                            </a:rPr>
                            <m:t>2</m:t>
                          </m:r>
                        </m:den>
                      </m:f>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4261787" y="2819400"/>
                <a:ext cx="362600" cy="610936"/>
              </a:xfrm>
              <a:prstGeom prst="rect">
                <a:avLst/>
              </a:prstGeom>
              <a:blipFill rotWithShape="1">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5410200" y="2819400"/>
                <a:ext cx="362600" cy="60991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charset="0"/>
                            </a:rPr>
                          </m:ctrlPr>
                        </m:fPr>
                        <m:num>
                          <m:r>
                            <a:rPr lang="en-US" b="0" i="1" smtClean="0">
                              <a:latin typeface="Cambria Math"/>
                            </a:rPr>
                            <m:t>4</m:t>
                          </m:r>
                        </m:num>
                        <m:den>
                          <m:r>
                            <a:rPr lang="en-US" b="0" i="1" smtClean="0">
                              <a:latin typeface="Cambria Math"/>
                            </a:rPr>
                            <m:t>2</m:t>
                          </m:r>
                        </m:den>
                      </m:f>
                    </m:oMath>
                  </m:oMathPara>
                </a14:m>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5410200" y="2819400"/>
                <a:ext cx="362600" cy="609911"/>
              </a:xfrm>
              <a:prstGeom prst="rect">
                <a:avLst/>
              </a:prstGeom>
              <a:blipFill rotWithShape="1">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6629400" y="2819400"/>
                <a:ext cx="362600" cy="61651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charset="0"/>
                            </a:rPr>
                          </m:ctrlPr>
                        </m:fPr>
                        <m:num>
                          <m:r>
                            <a:rPr lang="en-US" b="0" i="1" smtClean="0">
                              <a:latin typeface="Cambria Math"/>
                            </a:rPr>
                            <m:t>5</m:t>
                          </m:r>
                        </m:num>
                        <m:den>
                          <m:r>
                            <a:rPr lang="en-US" b="0" i="1" smtClean="0">
                              <a:latin typeface="Cambria Math"/>
                            </a:rPr>
                            <m:t>2</m:t>
                          </m:r>
                        </m:den>
                      </m:f>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6629400" y="2819400"/>
                <a:ext cx="362600" cy="616515"/>
              </a:xfrm>
              <a:prstGeom prst="rect">
                <a:avLst/>
              </a:prstGeom>
              <a:blipFill rotWithShape="1">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7772400" y="2819400"/>
                <a:ext cx="362600" cy="61093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charset="0"/>
                            </a:rPr>
                          </m:ctrlPr>
                        </m:fPr>
                        <m:num>
                          <m:r>
                            <a:rPr lang="en-US" b="0" i="1" smtClean="0">
                              <a:latin typeface="Cambria Math"/>
                            </a:rPr>
                            <m:t>6</m:t>
                          </m:r>
                        </m:num>
                        <m:den>
                          <m:r>
                            <a:rPr lang="en-US" b="0" i="1" smtClean="0">
                              <a:latin typeface="Cambria Math"/>
                            </a:rPr>
                            <m:t>2</m:t>
                          </m:r>
                        </m:den>
                      </m:f>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7772400" y="2819400"/>
                <a:ext cx="362600" cy="610936"/>
              </a:xfrm>
              <a:prstGeom prst="rect">
                <a:avLst/>
              </a:prstGeom>
              <a:blipFill rotWithShape="1">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344302505"/>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533400"/>
            <a:ext cx="2085975" cy="37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354806" y="1799230"/>
            <a:ext cx="8434387" cy="3543300"/>
            <a:chOff x="481013" y="1828800"/>
            <a:chExt cx="8434387" cy="3543300"/>
          </a:xfrm>
        </p:grpSpPr>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013" y="1905000"/>
              <a:ext cx="8181975" cy="346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7696200" y="1828800"/>
              <a:ext cx="1219200"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09850705"/>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95400"/>
            <a:ext cx="1571625" cy="127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533400"/>
            <a:ext cx="2085975" cy="37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238" y="2895600"/>
            <a:ext cx="7629525" cy="2266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6258369"/>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8838" y="2057400"/>
            <a:ext cx="4886325" cy="3343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762000"/>
            <a:ext cx="177165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7046247"/>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905000"/>
            <a:ext cx="4752975" cy="436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533400"/>
            <a:ext cx="2019300" cy="29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99128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Shifts</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1188" y="1407008"/>
            <a:ext cx="7058025" cy="5450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25045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973" y="2209800"/>
            <a:ext cx="7350369"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4041129"/>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47800"/>
            <a:ext cx="4848225" cy="35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133600"/>
            <a:ext cx="6848475"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533400"/>
            <a:ext cx="2228850" cy="35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7708758"/>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457200"/>
            <a:ext cx="1885950"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 y="457200"/>
            <a:ext cx="6343650" cy="6276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3200399"/>
            <a:ext cx="1704975" cy="79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565586"/>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381000"/>
            <a:ext cx="2162175" cy="37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233" y="1371600"/>
            <a:ext cx="7830331" cy="927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514600"/>
            <a:ext cx="6400800" cy="2992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5536000"/>
            <a:ext cx="2105025" cy="94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05288" y="5850324"/>
            <a:ext cx="733425" cy="31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5"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67462" y="5674111"/>
            <a:ext cx="1438275"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470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7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7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70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7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457200"/>
            <a:ext cx="2333625" cy="37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76" y="1676400"/>
            <a:ext cx="8686800" cy="81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5181600"/>
            <a:ext cx="1495425"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8475" y="5238750"/>
            <a:ext cx="1533525" cy="78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221776" y="2518296"/>
            <a:ext cx="6636224" cy="2159292"/>
            <a:chOff x="221776" y="2518296"/>
            <a:chExt cx="6636224" cy="2159292"/>
          </a:xfrm>
        </p:grpSpPr>
        <p:pic>
          <p:nvPicPr>
            <p:cNvPr id="307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1776" y="2518296"/>
              <a:ext cx="6636224" cy="2159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352123" y="3445542"/>
              <a:ext cx="1143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42479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457200"/>
            <a:ext cx="2238375" cy="3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1752600"/>
            <a:ext cx="8915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286000"/>
            <a:ext cx="7252718" cy="2462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0575" y="5105400"/>
            <a:ext cx="2457450" cy="94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4981575"/>
            <a:ext cx="1666875"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086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748"/>
                                        </p:tgtEl>
                                        <p:attrNameLst>
                                          <p:attrName>style.visibility</p:attrName>
                                        </p:attrNameLst>
                                      </p:cBhvr>
                                      <p:to>
                                        <p:strVal val="visible"/>
                                      </p:to>
                                    </p:set>
                                    <p:animEffect transition="in" filter="fade">
                                      <p:cBhvr>
                                        <p:cTn id="7" dur="500"/>
                                        <p:tgtEl>
                                          <p:spTgt spid="3174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1749"/>
                                        </p:tgtEl>
                                        <p:attrNameLst>
                                          <p:attrName>style.visibility</p:attrName>
                                        </p:attrNameLst>
                                      </p:cBhvr>
                                      <p:to>
                                        <p:strVal val="visible"/>
                                      </p:to>
                                    </p:set>
                                    <p:anim calcmode="lin" valueType="num">
                                      <p:cBhvr additive="base">
                                        <p:cTn id="12" dur="500" fill="hold"/>
                                        <p:tgtEl>
                                          <p:spTgt spid="31749"/>
                                        </p:tgtEl>
                                        <p:attrNameLst>
                                          <p:attrName>ppt_x</p:attrName>
                                        </p:attrNameLst>
                                      </p:cBhvr>
                                      <p:tavLst>
                                        <p:tav tm="0">
                                          <p:val>
                                            <p:strVal val="#ppt_x"/>
                                          </p:val>
                                        </p:tav>
                                        <p:tav tm="100000">
                                          <p:val>
                                            <p:strVal val="#ppt_x"/>
                                          </p:val>
                                        </p:tav>
                                      </p:tavLst>
                                    </p:anim>
                                    <p:anim calcmode="lin" valueType="num">
                                      <p:cBhvr additive="base">
                                        <p:cTn id="13" dur="500" fill="hold"/>
                                        <p:tgtEl>
                                          <p:spTgt spid="3174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1750"/>
                                        </p:tgtEl>
                                        <p:attrNameLst>
                                          <p:attrName>style.visibility</p:attrName>
                                        </p:attrNameLst>
                                      </p:cBhvr>
                                      <p:to>
                                        <p:strVal val="visible"/>
                                      </p:to>
                                    </p:set>
                                    <p:anim calcmode="lin" valueType="num">
                                      <p:cBhvr additive="base">
                                        <p:cTn id="18" dur="500" fill="hold"/>
                                        <p:tgtEl>
                                          <p:spTgt spid="31750"/>
                                        </p:tgtEl>
                                        <p:attrNameLst>
                                          <p:attrName>ppt_x</p:attrName>
                                        </p:attrNameLst>
                                      </p:cBhvr>
                                      <p:tavLst>
                                        <p:tav tm="0">
                                          <p:val>
                                            <p:strVal val="#ppt_x"/>
                                          </p:val>
                                        </p:tav>
                                        <p:tav tm="100000">
                                          <p:val>
                                            <p:strVal val="#ppt_x"/>
                                          </p:val>
                                        </p:tav>
                                      </p:tavLst>
                                    </p:anim>
                                    <p:anim calcmode="lin" valueType="num">
                                      <p:cBhvr additive="base">
                                        <p:cTn id="19" dur="500" fill="hold"/>
                                        <p:tgtEl>
                                          <p:spTgt spid="317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381000"/>
            <a:ext cx="7315200" cy="584775"/>
          </a:xfrm>
          <a:prstGeom prst="rect">
            <a:avLst/>
          </a:prstGeom>
          <a:noFill/>
        </p:spPr>
        <p:txBody>
          <a:bodyPr wrap="square" rtlCol="0">
            <a:spAutoFit/>
          </a:bodyPr>
          <a:lstStyle/>
          <a:p>
            <a:r>
              <a:rPr lang="en-US" sz="3200" dirty="0" smtClean="0"/>
              <a:t>Released Items from NYS Math 6 - 2014</a:t>
            </a:r>
            <a:endParaRPr lang="en-US" sz="3200" dirty="0"/>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190750"/>
            <a:ext cx="7162800" cy="247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3957278"/>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213" y="2000250"/>
            <a:ext cx="7267575"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3315106"/>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307" y="1807190"/>
            <a:ext cx="8496300" cy="3141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1626030"/>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463" y="1414463"/>
            <a:ext cx="8601075" cy="402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1588086"/>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1790700"/>
            <a:ext cx="9058275"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13132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2067" y="1927283"/>
            <a:ext cx="7408333" cy="3450696"/>
          </a:xfrm>
        </p:spPr>
        <p:txBody>
          <a:bodyPr>
            <a:normAutofit/>
          </a:bodyPr>
          <a:lstStyle/>
          <a:p>
            <a:r>
              <a:rPr lang="en-US" dirty="0" smtClean="0">
                <a:solidFill>
                  <a:schemeClr val="tx2">
                    <a:lumMod val="50000"/>
                  </a:schemeClr>
                </a:solidFill>
              </a:rPr>
              <a:t>Janet picked 3 daisies and 2 sunflowers from her garden.  How many total flowers did Janet pick from her garden?</a:t>
            </a:r>
          </a:p>
          <a:p>
            <a:pPr>
              <a:buNone/>
            </a:pPr>
            <a:endParaRPr lang="en-US" dirty="0" smtClean="0"/>
          </a:p>
        </p:txBody>
      </p:sp>
      <p:sp>
        <p:nvSpPr>
          <p:cNvPr id="2" name="Title 1"/>
          <p:cNvSpPr>
            <a:spLocks noGrp="1"/>
          </p:cNvSpPr>
          <p:nvPr>
            <p:ph type="title"/>
          </p:nvPr>
        </p:nvSpPr>
        <p:spPr/>
        <p:txBody>
          <a:bodyPr/>
          <a:lstStyle/>
          <a:p>
            <a:r>
              <a:rPr lang="en-US" dirty="0" smtClean="0"/>
              <a:t>Illustration 2</a:t>
            </a:r>
            <a:endParaRPr lang="en-US" dirty="0"/>
          </a:p>
        </p:txBody>
      </p:sp>
      <p:sp>
        <p:nvSpPr>
          <p:cNvPr id="10" name="TextBox 9"/>
          <p:cNvSpPr txBox="1"/>
          <p:nvPr/>
        </p:nvSpPr>
        <p:spPr>
          <a:xfrm>
            <a:off x="7842970" y="4546982"/>
            <a:ext cx="1301030" cy="830997"/>
          </a:xfrm>
          <a:prstGeom prst="rect">
            <a:avLst/>
          </a:prstGeom>
          <a:noFill/>
        </p:spPr>
        <p:txBody>
          <a:bodyPr wrap="square" rtlCol="0">
            <a:spAutoFit/>
          </a:bodyPr>
          <a:lstStyle/>
          <a:p>
            <a:pPr defTabSz="457200"/>
            <a:r>
              <a:rPr lang="en-US" sz="4800" dirty="0">
                <a:solidFill>
                  <a:prstClr val="black"/>
                </a:solidFill>
              </a:rPr>
              <a:t>?</a:t>
            </a:r>
          </a:p>
        </p:txBody>
      </p:sp>
      <p:pic>
        <p:nvPicPr>
          <p:cNvPr id="17" name="Picture 16" descr="daisy.jpg"/>
          <p:cNvPicPr>
            <a:picLocks noChangeAspect="1"/>
          </p:cNvPicPr>
          <p:nvPr/>
        </p:nvPicPr>
        <p:blipFill>
          <a:blip r:embed="rId3"/>
          <a:stretch>
            <a:fillRect/>
          </a:stretch>
        </p:blipFill>
        <p:spPr>
          <a:xfrm>
            <a:off x="1879253" y="4546981"/>
            <a:ext cx="1221358" cy="1132246"/>
          </a:xfrm>
          <a:prstGeom prst="rect">
            <a:avLst/>
          </a:prstGeom>
        </p:spPr>
      </p:pic>
      <p:pic>
        <p:nvPicPr>
          <p:cNvPr id="20" name="Picture 19" descr="daisy.jpg"/>
          <p:cNvPicPr>
            <a:picLocks noChangeAspect="1"/>
          </p:cNvPicPr>
          <p:nvPr/>
        </p:nvPicPr>
        <p:blipFill>
          <a:blip r:embed="rId3"/>
          <a:stretch>
            <a:fillRect/>
          </a:stretch>
        </p:blipFill>
        <p:spPr>
          <a:xfrm>
            <a:off x="3081655" y="4546981"/>
            <a:ext cx="1221358" cy="1132246"/>
          </a:xfrm>
          <a:prstGeom prst="rect">
            <a:avLst/>
          </a:prstGeom>
        </p:spPr>
      </p:pic>
      <p:pic>
        <p:nvPicPr>
          <p:cNvPr id="21" name="Picture 20" descr="daisy.jpg"/>
          <p:cNvPicPr>
            <a:picLocks noChangeAspect="1"/>
          </p:cNvPicPr>
          <p:nvPr/>
        </p:nvPicPr>
        <p:blipFill>
          <a:blip r:embed="rId3"/>
          <a:stretch>
            <a:fillRect/>
          </a:stretch>
        </p:blipFill>
        <p:spPr>
          <a:xfrm>
            <a:off x="4303013" y="4546981"/>
            <a:ext cx="1221358" cy="1132246"/>
          </a:xfrm>
          <a:prstGeom prst="rect">
            <a:avLst/>
          </a:prstGeom>
        </p:spPr>
      </p:pic>
      <p:pic>
        <p:nvPicPr>
          <p:cNvPr id="22" name="Picture 21" descr="sunflower.jpg"/>
          <p:cNvPicPr>
            <a:picLocks noChangeAspect="1"/>
          </p:cNvPicPr>
          <p:nvPr/>
        </p:nvPicPr>
        <p:blipFill>
          <a:blip r:embed="rId4"/>
          <a:stretch>
            <a:fillRect/>
          </a:stretch>
        </p:blipFill>
        <p:spPr>
          <a:xfrm>
            <a:off x="5524372" y="4546982"/>
            <a:ext cx="1132246" cy="1132246"/>
          </a:xfrm>
          <a:prstGeom prst="rect">
            <a:avLst/>
          </a:prstGeom>
        </p:spPr>
      </p:pic>
      <p:pic>
        <p:nvPicPr>
          <p:cNvPr id="23" name="Picture 22" descr="sunflower.jpg"/>
          <p:cNvPicPr>
            <a:picLocks noChangeAspect="1"/>
          </p:cNvPicPr>
          <p:nvPr/>
        </p:nvPicPr>
        <p:blipFill>
          <a:blip r:embed="rId4"/>
          <a:stretch>
            <a:fillRect/>
          </a:stretch>
        </p:blipFill>
        <p:spPr>
          <a:xfrm>
            <a:off x="6656618" y="4546982"/>
            <a:ext cx="1132246" cy="1132246"/>
          </a:xfrm>
          <a:prstGeom prst="rect">
            <a:avLst/>
          </a:prstGeom>
        </p:spPr>
      </p:pic>
      <p:sp>
        <p:nvSpPr>
          <p:cNvPr id="24" name="TextBox 23"/>
          <p:cNvSpPr txBox="1"/>
          <p:nvPr/>
        </p:nvSpPr>
        <p:spPr>
          <a:xfrm>
            <a:off x="149290" y="3192765"/>
            <a:ext cx="8994710" cy="1354217"/>
          </a:xfrm>
          <a:prstGeom prst="rect">
            <a:avLst/>
          </a:prstGeom>
          <a:noFill/>
        </p:spPr>
        <p:txBody>
          <a:bodyPr wrap="square" rtlCol="0">
            <a:spAutoFit/>
          </a:bodyPr>
          <a:lstStyle/>
          <a:p>
            <a:pPr defTabSz="457200"/>
            <a:r>
              <a:rPr lang="en-US" sz="3200" dirty="0">
                <a:solidFill>
                  <a:prstClr val="black"/>
                </a:solidFill>
              </a:rPr>
              <a:t>Janet picked a total of _____ flowers from her garden</a:t>
            </a:r>
            <a:r>
              <a:rPr lang="en-US" dirty="0">
                <a:solidFill>
                  <a:prstClr val="black"/>
                </a:solidFill>
              </a:rPr>
              <a:t>.</a:t>
            </a:r>
          </a:p>
          <a:p>
            <a:pPr defTabSz="457200"/>
            <a:endParaRPr lang="en-US" dirty="0">
              <a:solidFill>
                <a:prstClr val="black"/>
              </a:solidFill>
            </a:endParaRPr>
          </a:p>
        </p:txBody>
      </p:sp>
      <p:sp>
        <p:nvSpPr>
          <p:cNvPr id="25" name="Rectangle 24"/>
          <p:cNvSpPr/>
          <p:nvPr/>
        </p:nvSpPr>
        <p:spPr>
          <a:xfrm>
            <a:off x="952372" y="4509443"/>
            <a:ext cx="1265504" cy="923330"/>
          </a:xfrm>
          <a:prstGeom prst="rect">
            <a:avLst/>
          </a:prstGeom>
        </p:spPr>
        <p:txBody>
          <a:bodyPr wrap="square">
            <a:spAutoFit/>
          </a:bodyPr>
          <a:lstStyle/>
          <a:p>
            <a:pPr defTabSz="457200"/>
            <a:endParaRPr lang="en-US" dirty="0">
              <a:solidFill>
                <a:prstClr val="black"/>
              </a:solidFill>
            </a:endParaRPr>
          </a:p>
          <a:p>
            <a:pPr defTabSz="457200"/>
            <a:r>
              <a:rPr lang="en-US" dirty="0">
                <a:solidFill>
                  <a:prstClr val="black"/>
                </a:solidFill>
              </a:rPr>
              <a:t>Janet’s </a:t>
            </a:r>
          </a:p>
          <a:p>
            <a:pPr defTabSz="457200"/>
            <a:r>
              <a:rPr lang="en-US" dirty="0">
                <a:solidFill>
                  <a:prstClr val="black"/>
                </a:solidFill>
              </a:rPr>
              <a:t>Flowers</a:t>
            </a:r>
          </a:p>
        </p:txBody>
      </p:sp>
      <p:sp>
        <p:nvSpPr>
          <p:cNvPr id="26" name="TextBox 25"/>
          <p:cNvSpPr txBox="1"/>
          <p:nvPr/>
        </p:nvSpPr>
        <p:spPr>
          <a:xfrm>
            <a:off x="4415238" y="2976376"/>
            <a:ext cx="498454" cy="830997"/>
          </a:xfrm>
          <a:prstGeom prst="rect">
            <a:avLst/>
          </a:prstGeom>
          <a:noFill/>
        </p:spPr>
        <p:txBody>
          <a:bodyPr wrap="none" rtlCol="0">
            <a:spAutoFit/>
          </a:bodyPr>
          <a:lstStyle/>
          <a:p>
            <a:pPr defTabSz="457200"/>
            <a:r>
              <a:rPr lang="en-US" sz="4800" dirty="0">
                <a:solidFill>
                  <a:srgbClr val="FF0000"/>
                </a:solidFill>
              </a:rPr>
              <a:t>5</a:t>
            </a:r>
          </a:p>
        </p:txBody>
      </p:sp>
    </p:spTree>
    <p:extLst>
      <p:ext uri="{BB962C8B-B14F-4D97-AF65-F5344CB8AC3E}">
        <p14:creationId xmlns:p14="http://schemas.microsoft.com/office/powerpoint/2010/main" val="3440047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4" grpId="0"/>
      <p:bldP spid="25" grpId="0"/>
      <p:bldP spid="26"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550" y="242888"/>
            <a:ext cx="7962900" cy="6372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219450"/>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47875"/>
            <a:ext cx="9305925" cy="276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0437458"/>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95399"/>
            <a:ext cx="8331479" cy="402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3330071"/>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69401" y="2967335"/>
            <a:ext cx="2605200" cy="923330"/>
          </a:xfrm>
          <a:prstGeom prst="rect">
            <a:avLst/>
          </a:prstGeom>
          <a:noFill/>
        </p:spPr>
        <p:txBody>
          <a:bodyPr wrap="none" lIns="91440" tIns="45720" rIns="91440" bIns="45720">
            <a:spAutoFit/>
          </a:bodyPr>
          <a:lstStyle/>
          <a:p>
            <a:pPr algn="ctr"/>
            <a:r>
              <a:rPr lang="en-US" sz="5400" b="1" dirty="0" smtClean="0">
                <a:ln w="10541" cmpd="sng">
                  <a:solidFill>
                    <a:srgbClr val="31B6FD">
                      <a:shade val="88000"/>
                      <a:satMod val="110000"/>
                    </a:srgbClr>
                  </a:solidFill>
                  <a:prstDash val="solid"/>
                </a:ln>
                <a:gradFill>
                  <a:gsLst>
                    <a:gs pos="0">
                      <a:srgbClr val="31B6FD">
                        <a:tint val="40000"/>
                        <a:satMod val="250000"/>
                      </a:srgbClr>
                    </a:gs>
                    <a:gs pos="9000">
                      <a:srgbClr val="31B6FD">
                        <a:tint val="52000"/>
                        <a:satMod val="300000"/>
                      </a:srgbClr>
                    </a:gs>
                    <a:gs pos="50000">
                      <a:srgbClr val="31B6FD">
                        <a:shade val="20000"/>
                        <a:satMod val="300000"/>
                      </a:srgbClr>
                    </a:gs>
                    <a:gs pos="79000">
                      <a:srgbClr val="31B6FD">
                        <a:tint val="52000"/>
                        <a:satMod val="300000"/>
                      </a:srgbClr>
                    </a:gs>
                    <a:gs pos="100000">
                      <a:srgbClr val="31B6FD">
                        <a:tint val="40000"/>
                        <a:satMod val="250000"/>
                      </a:srgbClr>
                    </a:gs>
                  </a:gsLst>
                  <a:lin ang="5400000"/>
                </a:gradFill>
              </a:rPr>
              <a:t>Grade 7!</a:t>
            </a:r>
            <a:endParaRPr lang="en-US" sz="5400" b="1" dirty="0">
              <a:ln w="10541" cmpd="sng">
                <a:solidFill>
                  <a:srgbClr val="31B6FD">
                    <a:shade val="88000"/>
                    <a:satMod val="110000"/>
                  </a:srgbClr>
                </a:solidFill>
                <a:prstDash val="solid"/>
              </a:ln>
              <a:gradFill>
                <a:gsLst>
                  <a:gs pos="0">
                    <a:srgbClr val="31B6FD">
                      <a:tint val="40000"/>
                      <a:satMod val="250000"/>
                    </a:srgbClr>
                  </a:gs>
                  <a:gs pos="9000">
                    <a:srgbClr val="31B6FD">
                      <a:tint val="52000"/>
                      <a:satMod val="300000"/>
                    </a:srgbClr>
                  </a:gs>
                  <a:gs pos="50000">
                    <a:srgbClr val="31B6FD">
                      <a:shade val="20000"/>
                      <a:satMod val="300000"/>
                    </a:srgbClr>
                  </a:gs>
                  <a:gs pos="79000">
                    <a:srgbClr val="31B6FD">
                      <a:tint val="52000"/>
                      <a:satMod val="300000"/>
                    </a:srgbClr>
                  </a:gs>
                  <a:gs pos="100000">
                    <a:srgbClr val="31B6FD">
                      <a:tint val="40000"/>
                      <a:satMod val="250000"/>
                    </a:srgbClr>
                  </a:gs>
                </a:gsLst>
                <a:lin ang="5400000"/>
              </a:gradFill>
            </a:endParaRPr>
          </a:p>
        </p:txBody>
      </p:sp>
    </p:spTree>
    <p:extLst>
      <p:ext uri="{BB962C8B-B14F-4D97-AF65-F5344CB8AC3E}">
        <p14:creationId xmlns:p14="http://schemas.microsoft.com/office/powerpoint/2010/main" val="2808333334"/>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457200"/>
            <a:ext cx="192405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525" y="1676399"/>
            <a:ext cx="8315325" cy="124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505200"/>
            <a:ext cx="2733675" cy="2324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139" y="2886643"/>
            <a:ext cx="7629525" cy="28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3505200"/>
            <a:ext cx="2438400"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334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2774"/>
                                        </p:tgtEl>
                                        <p:attrNameLst>
                                          <p:attrName>style.visibility</p:attrName>
                                        </p:attrNameLst>
                                      </p:cBhvr>
                                      <p:to>
                                        <p:strVal val="visible"/>
                                      </p:to>
                                    </p:set>
                                    <p:anim calcmode="lin" valueType="num">
                                      <p:cBhvr additive="base">
                                        <p:cTn id="11" dur="500" fill="hold"/>
                                        <p:tgtEl>
                                          <p:spTgt spid="32774"/>
                                        </p:tgtEl>
                                        <p:attrNameLst>
                                          <p:attrName>ppt_x</p:attrName>
                                        </p:attrNameLst>
                                      </p:cBhvr>
                                      <p:tavLst>
                                        <p:tav tm="0">
                                          <p:val>
                                            <p:strVal val="#ppt_x"/>
                                          </p:val>
                                        </p:tav>
                                        <p:tav tm="100000">
                                          <p:val>
                                            <p:strVal val="#ppt_x"/>
                                          </p:val>
                                        </p:tav>
                                      </p:tavLst>
                                    </p:anim>
                                    <p:anim calcmode="lin" valueType="num">
                                      <p:cBhvr additive="base">
                                        <p:cTn id="12" dur="500" fill="hold"/>
                                        <p:tgtEl>
                                          <p:spTgt spid="327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381000"/>
            <a:ext cx="4600575" cy="386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905000"/>
            <a:ext cx="8834438" cy="793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5356" y="3398293"/>
            <a:ext cx="7248525"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882708"/>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 y="2133600"/>
            <a:ext cx="8648700" cy="2838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457200"/>
            <a:ext cx="2124075"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0904763"/>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337" y="1600200"/>
            <a:ext cx="8315325" cy="158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819400"/>
            <a:ext cx="2657475" cy="337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337" y="3028950"/>
            <a:ext cx="4076700" cy="295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6191250"/>
            <a:ext cx="7191375"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7571227"/>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672" y="1524000"/>
            <a:ext cx="82296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257" y="2667000"/>
            <a:ext cx="3552825" cy="308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2667000"/>
            <a:ext cx="2200275" cy="303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0897" y="5756512"/>
            <a:ext cx="2343150" cy="37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638846"/>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675" y="1524000"/>
            <a:ext cx="8248650"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675" y="2590799"/>
            <a:ext cx="3209925" cy="3209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2647948"/>
            <a:ext cx="2266950" cy="3095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6096000"/>
            <a:ext cx="1962150" cy="39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71411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15087" y="2967335"/>
            <a:ext cx="2513829" cy="923330"/>
          </a:xfrm>
          <a:prstGeom prst="rect">
            <a:avLst/>
          </a:prstGeom>
          <a:noFill/>
        </p:spPr>
        <p:txBody>
          <a:bodyPr wrap="none" lIns="91440" tIns="45720" rIns="91440" bIns="45720">
            <a:spAutoFit/>
          </a:bodyPr>
          <a:lstStyle/>
          <a:p>
            <a:pPr algn="ctr"/>
            <a:r>
              <a:rPr lang="en-US" sz="5400" b="1" dirty="0" smtClean="0">
                <a:ln w="10541" cmpd="sng">
                  <a:solidFill>
                    <a:srgbClr val="31B6FD">
                      <a:shade val="88000"/>
                      <a:satMod val="110000"/>
                    </a:srgbClr>
                  </a:solidFill>
                  <a:prstDash val="solid"/>
                </a:ln>
                <a:gradFill>
                  <a:gsLst>
                    <a:gs pos="0">
                      <a:srgbClr val="31B6FD">
                        <a:tint val="40000"/>
                        <a:satMod val="250000"/>
                      </a:srgbClr>
                    </a:gs>
                    <a:gs pos="9000">
                      <a:srgbClr val="31B6FD">
                        <a:tint val="52000"/>
                        <a:satMod val="300000"/>
                      </a:srgbClr>
                    </a:gs>
                    <a:gs pos="50000">
                      <a:srgbClr val="31B6FD">
                        <a:shade val="20000"/>
                        <a:satMod val="300000"/>
                      </a:srgbClr>
                    </a:gs>
                    <a:gs pos="79000">
                      <a:srgbClr val="31B6FD">
                        <a:tint val="52000"/>
                        <a:satMod val="300000"/>
                      </a:srgbClr>
                    </a:gs>
                    <a:gs pos="100000">
                      <a:srgbClr val="31B6FD">
                        <a:tint val="40000"/>
                        <a:satMod val="250000"/>
                      </a:srgbClr>
                    </a:gs>
                  </a:gsLst>
                  <a:lin ang="5400000"/>
                </a:gradFill>
              </a:rPr>
              <a:t>Grade 1!</a:t>
            </a:r>
            <a:endParaRPr lang="en-US" sz="5400" b="1" dirty="0">
              <a:ln w="10541" cmpd="sng">
                <a:solidFill>
                  <a:srgbClr val="31B6FD">
                    <a:shade val="88000"/>
                    <a:satMod val="110000"/>
                  </a:srgbClr>
                </a:solidFill>
                <a:prstDash val="solid"/>
              </a:ln>
              <a:gradFill>
                <a:gsLst>
                  <a:gs pos="0">
                    <a:srgbClr val="31B6FD">
                      <a:tint val="40000"/>
                      <a:satMod val="250000"/>
                    </a:srgbClr>
                  </a:gs>
                  <a:gs pos="9000">
                    <a:srgbClr val="31B6FD">
                      <a:tint val="52000"/>
                      <a:satMod val="300000"/>
                    </a:srgbClr>
                  </a:gs>
                  <a:gs pos="50000">
                    <a:srgbClr val="31B6FD">
                      <a:shade val="20000"/>
                      <a:satMod val="300000"/>
                    </a:srgbClr>
                  </a:gs>
                  <a:gs pos="79000">
                    <a:srgbClr val="31B6FD">
                      <a:tint val="52000"/>
                      <a:satMod val="300000"/>
                    </a:srgbClr>
                  </a:gs>
                  <a:gs pos="100000">
                    <a:srgbClr val="31B6FD">
                      <a:tint val="40000"/>
                      <a:satMod val="250000"/>
                    </a:srgbClr>
                  </a:gs>
                </a:gsLst>
                <a:lin ang="5400000"/>
              </a:gradFill>
            </a:endParaRPr>
          </a:p>
        </p:txBody>
      </p:sp>
    </p:spTree>
    <p:extLst>
      <p:ext uri="{BB962C8B-B14F-4D97-AF65-F5344CB8AC3E}">
        <p14:creationId xmlns:p14="http://schemas.microsoft.com/office/powerpoint/2010/main" val="1639271471"/>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38" y="1676400"/>
            <a:ext cx="8086725"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1" y="2895600"/>
            <a:ext cx="4114800" cy="225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2590800"/>
            <a:ext cx="2314575" cy="3009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5791200"/>
            <a:ext cx="1733550" cy="39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8114092"/>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457200"/>
            <a:ext cx="2276475" cy="42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390" y="1447800"/>
            <a:ext cx="8972550" cy="108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533650"/>
            <a:ext cx="3247223" cy="1871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948" y="4572000"/>
            <a:ext cx="3590925" cy="183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2805113"/>
            <a:ext cx="272415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6257925"/>
            <a:ext cx="3352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2236034"/>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7788" y="762000"/>
            <a:ext cx="6448425"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274235"/>
            <a:ext cx="1571625" cy="31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1472575"/>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0107" y="347662"/>
            <a:ext cx="2038350" cy="37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339" y="904875"/>
            <a:ext cx="6748462" cy="5712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2520016"/>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381000"/>
            <a:ext cx="1962150" cy="37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141" y="1600200"/>
            <a:ext cx="7381875" cy="57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338388"/>
            <a:ext cx="6057900" cy="218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3969" y="2338388"/>
            <a:ext cx="1552575"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20665" y="3711783"/>
            <a:ext cx="2659181" cy="1079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2600" y="4876800"/>
            <a:ext cx="4133850" cy="179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9584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55"/>
                                        </p:tgtEl>
                                        <p:attrNameLst>
                                          <p:attrName>style.visibility</p:attrName>
                                        </p:attrNameLst>
                                      </p:cBhvr>
                                      <p:to>
                                        <p:strVal val="visible"/>
                                      </p:to>
                                    </p:set>
                                    <p:anim calcmode="lin" valueType="num">
                                      <p:cBhvr additive="base">
                                        <p:cTn id="19" dur="500" fill="hold"/>
                                        <p:tgtEl>
                                          <p:spTgt spid="2055"/>
                                        </p:tgtEl>
                                        <p:attrNameLst>
                                          <p:attrName>ppt_x</p:attrName>
                                        </p:attrNameLst>
                                      </p:cBhvr>
                                      <p:tavLst>
                                        <p:tav tm="0">
                                          <p:val>
                                            <p:strVal val="#ppt_x"/>
                                          </p:val>
                                        </p:tav>
                                        <p:tav tm="100000">
                                          <p:val>
                                            <p:strVal val="#ppt_x"/>
                                          </p:val>
                                        </p:tav>
                                      </p:tavLst>
                                    </p:anim>
                                    <p:anim calcmode="lin" valueType="num">
                                      <p:cBhvr additive="base">
                                        <p:cTn id="20" dur="500" fill="hold"/>
                                        <p:tgtEl>
                                          <p:spTgt spid="20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381000"/>
            <a:ext cx="2057400" cy="33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87" y="1143000"/>
            <a:ext cx="8963025" cy="105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90487" y="2440302"/>
            <a:ext cx="5424274" cy="1981200"/>
            <a:chOff x="1281326" y="2286000"/>
            <a:chExt cx="5752246" cy="2135503"/>
          </a:xfrm>
        </p:grpSpPr>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1326" y="2286000"/>
              <a:ext cx="5752246" cy="1354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4899" y="3640453"/>
              <a:ext cx="1352550" cy="78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9700" y="3548062"/>
              <a:ext cx="1485900"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8137" y="3318609"/>
              <a:ext cx="20955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08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3600" y="2819400"/>
            <a:ext cx="2600967" cy="578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39619" y="3577825"/>
            <a:ext cx="2600325" cy="23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2"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09038" y="5562600"/>
            <a:ext cx="2752725"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3"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02583" y="4132541"/>
            <a:ext cx="2512642" cy="2612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4289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8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8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8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083"/>
                                        </p:tgtEl>
                                        <p:attrNameLst>
                                          <p:attrName>style.visibility</p:attrName>
                                        </p:attrNameLst>
                                      </p:cBhvr>
                                      <p:to>
                                        <p:strVal val="visible"/>
                                      </p:to>
                                    </p:set>
                                    <p:anim calcmode="lin" valueType="num">
                                      <p:cBhvr additive="base">
                                        <p:cTn id="21" dur="500" fill="hold"/>
                                        <p:tgtEl>
                                          <p:spTgt spid="3083"/>
                                        </p:tgtEl>
                                        <p:attrNameLst>
                                          <p:attrName>ppt_x</p:attrName>
                                        </p:attrNameLst>
                                      </p:cBhvr>
                                      <p:tavLst>
                                        <p:tav tm="0">
                                          <p:val>
                                            <p:strVal val="#ppt_x"/>
                                          </p:val>
                                        </p:tav>
                                        <p:tav tm="100000">
                                          <p:val>
                                            <p:strVal val="#ppt_x"/>
                                          </p:val>
                                        </p:tav>
                                      </p:tavLst>
                                    </p:anim>
                                    <p:anim calcmode="lin" valueType="num">
                                      <p:cBhvr additive="base">
                                        <p:cTn id="22" dur="500" fill="hold"/>
                                        <p:tgtEl>
                                          <p:spTgt spid="30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2546" y="525297"/>
            <a:ext cx="1819275"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378" y="1752600"/>
            <a:ext cx="8239125" cy="57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0649" y="2633662"/>
            <a:ext cx="6453188" cy="1541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993" y="4343400"/>
            <a:ext cx="8572500" cy="123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5084232"/>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456" y="1828800"/>
            <a:ext cx="8820150" cy="62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2546" y="525297"/>
            <a:ext cx="1819275"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2783" y="2642319"/>
            <a:ext cx="6629400" cy="1761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456" y="4957408"/>
            <a:ext cx="8696325"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142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additive="base">
                                        <p:cTn id="7" dur="500" fill="hold"/>
                                        <p:tgtEl>
                                          <p:spTgt spid="5123"/>
                                        </p:tgtEl>
                                        <p:attrNameLst>
                                          <p:attrName>ppt_x</p:attrName>
                                        </p:attrNameLst>
                                      </p:cBhvr>
                                      <p:tavLst>
                                        <p:tav tm="0">
                                          <p:val>
                                            <p:strVal val="#ppt_x"/>
                                          </p:val>
                                        </p:tav>
                                        <p:tav tm="100000">
                                          <p:val>
                                            <p:strVal val="#ppt_x"/>
                                          </p:val>
                                        </p:tav>
                                      </p:tavLst>
                                    </p:anim>
                                    <p:anim calcmode="lin" valueType="num">
                                      <p:cBhvr additive="base">
                                        <p:cTn id="8" dur="500" fill="hold"/>
                                        <p:tgtEl>
                                          <p:spTgt spid="51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24"/>
                                        </p:tgtEl>
                                        <p:attrNameLst>
                                          <p:attrName>style.visibility</p:attrName>
                                        </p:attrNameLst>
                                      </p:cBhvr>
                                      <p:to>
                                        <p:strVal val="visible"/>
                                      </p:to>
                                    </p:set>
                                    <p:anim calcmode="lin" valueType="num">
                                      <p:cBhvr additive="base">
                                        <p:cTn id="13" dur="500" fill="hold"/>
                                        <p:tgtEl>
                                          <p:spTgt spid="5124"/>
                                        </p:tgtEl>
                                        <p:attrNameLst>
                                          <p:attrName>ppt_x</p:attrName>
                                        </p:attrNameLst>
                                      </p:cBhvr>
                                      <p:tavLst>
                                        <p:tav tm="0">
                                          <p:val>
                                            <p:strVal val="#ppt_x"/>
                                          </p:val>
                                        </p:tav>
                                        <p:tav tm="100000">
                                          <p:val>
                                            <p:strVal val="#ppt_x"/>
                                          </p:val>
                                        </p:tav>
                                      </p:tavLst>
                                    </p:anim>
                                    <p:anim calcmode="lin" valueType="num">
                                      <p:cBhvr additive="base">
                                        <p:cTn id="14"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381000"/>
            <a:ext cx="2076450" cy="35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181" y="1752600"/>
            <a:ext cx="8648700" cy="55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055" y="2514600"/>
            <a:ext cx="7696200" cy="126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604" y="3990975"/>
            <a:ext cx="7562850" cy="112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5243" y="5638800"/>
            <a:ext cx="7648575"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771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381000"/>
            <a:ext cx="2057400" cy="3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1588" y="1600200"/>
            <a:ext cx="6600825" cy="6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2725" y="2438400"/>
            <a:ext cx="3638550" cy="143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4724400"/>
            <a:ext cx="1752600" cy="105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4957762"/>
            <a:ext cx="2047875" cy="59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4744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19200"/>
            <a:ext cx="8641140" cy="432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5378012"/>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7246" y="1828800"/>
            <a:ext cx="6981825" cy="252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066800" y="381000"/>
            <a:ext cx="7315200" cy="584775"/>
          </a:xfrm>
          <a:prstGeom prst="rect">
            <a:avLst/>
          </a:prstGeom>
          <a:noFill/>
        </p:spPr>
        <p:txBody>
          <a:bodyPr wrap="square" rtlCol="0">
            <a:spAutoFit/>
          </a:bodyPr>
          <a:lstStyle/>
          <a:p>
            <a:r>
              <a:rPr lang="en-US" sz="3200" dirty="0" smtClean="0"/>
              <a:t>Released Items from NYS Math 7 - 2014</a:t>
            </a:r>
            <a:endParaRPr lang="en-US" sz="3200" dirty="0"/>
          </a:p>
        </p:txBody>
      </p:sp>
    </p:spTree>
    <p:extLst>
      <p:ext uri="{BB962C8B-B14F-4D97-AF65-F5344CB8AC3E}">
        <p14:creationId xmlns:p14="http://schemas.microsoft.com/office/powerpoint/2010/main" val="1949409701"/>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585914"/>
            <a:ext cx="6772275" cy="3494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9803939"/>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1871663"/>
            <a:ext cx="8458200" cy="3114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56857"/>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2050" y="1762125"/>
            <a:ext cx="6819900"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4306963"/>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225" y="1471613"/>
            <a:ext cx="7067550" cy="391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9288383"/>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588" y="2028825"/>
            <a:ext cx="7362825" cy="280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0444939"/>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8350" y="1676400"/>
            <a:ext cx="6762750" cy="2647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6546989"/>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1087" y="1676400"/>
            <a:ext cx="6981825" cy="2647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6729054"/>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725" y="1600200"/>
            <a:ext cx="8658330" cy="223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6049970"/>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05246"/>
            <a:ext cx="7933817"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94161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37782"/>
            <a:ext cx="8763000" cy="3091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457200"/>
            <a:ext cx="20193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29953"/>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44554" y="2967335"/>
            <a:ext cx="2654894" cy="923330"/>
          </a:xfrm>
          <a:prstGeom prst="rect">
            <a:avLst/>
          </a:prstGeom>
          <a:noFill/>
        </p:spPr>
        <p:txBody>
          <a:bodyPr wrap="none" lIns="91440" tIns="45720" rIns="91440" bIns="45720">
            <a:spAutoFit/>
          </a:bodyPr>
          <a:lstStyle/>
          <a:p>
            <a:pPr algn="ctr"/>
            <a:r>
              <a:rPr lang="en-US" sz="5400" b="1" dirty="0" smtClean="0">
                <a:ln w="10541" cmpd="sng">
                  <a:solidFill>
                    <a:srgbClr val="31B6FD">
                      <a:shade val="88000"/>
                      <a:satMod val="110000"/>
                    </a:srgbClr>
                  </a:solidFill>
                  <a:prstDash val="solid"/>
                </a:ln>
                <a:gradFill>
                  <a:gsLst>
                    <a:gs pos="0">
                      <a:srgbClr val="31B6FD">
                        <a:tint val="40000"/>
                        <a:satMod val="250000"/>
                      </a:srgbClr>
                    </a:gs>
                    <a:gs pos="9000">
                      <a:srgbClr val="31B6FD">
                        <a:tint val="52000"/>
                        <a:satMod val="300000"/>
                      </a:srgbClr>
                    </a:gs>
                    <a:gs pos="50000">
                      <a:srgbClr val="31B6FD">
                        <a:shade val="20000"/>
                        <a:satMod val="300000"/>
                      </a:srgbClr>
                    </a:gs>
                    <a:gs pos="79000">
                      <a:srgbClr val="31B6FD">
                        <a:tint val="52000"/>
                        <a:satMod val="300000"/>
                      </a:srgbClr>
                    </a:gs>
                    <a:gs pos="100000">
                      <a:srgbClr val="31B6FD">
                        <a:tint val="40000"/>
                        <a:satMod val="250000"/>
                      </a:srgbClr>
                    </a:gs>
                  </a:gsLst>
                  <a:lin ang="5400000"/>
                </a:gradFill>
              </a:rPr>
              <a:t>Grade 8!</a:t>
            </a:r>
            <a:endParaRPr lang="en-US" sz="5400" b="1" dirty="0">
              <a:ln w="10541" cmpd="sng">
                <a:solidFill>
                  <a:srgbClr val="31B6FD">
                    <a:shade val="88000"/>
                    <a:satMod val="110000"/>
                  </a:srgbClr>
                </a:solidFill>
                <a:prstDash val="solid"/>
              </a:ln>
              <a:gradFill>
                <a:gsLst>
                  <a:gs pos="0">
                    <a:srgbClr val="31B6FD">
                      <a:tint val="40000"/>
                      <a:satMod val="250000"/>
                    </a:srgbClr>
                  </a:gs>
                  <a:gs pos="9000">
                    <a:srgbClr val="31B6FD">
                      <a:tint val="52000"/>
                      <a:satMod val="300000"/>
                    </a:srgbClr>
                  </a:gs>
                  <a:gs pos="50000">
                    <a:srgbClr val="31B6FD">
                      <a:shade val="20000"/>
                      <a:satMod val="300000"/>
                    </a:srgbClr>
                  </a:gs>
                  <a:gs pos="79000">
                    <a:srgbClr val="31B6FD">
                      <a:tint val="52000"/>
                      <a:satMod val="300000"/>
                    </a:srgbClr>
                  </a:gs>
                  <a:gs pos="100000">
                    <a:srgbClr val="31B6FD">
                      <a:tint val="40000"/>
                      <a:satMod val="250000"/>
                    </a:srgbClr>
                  </a:gs>
                </a:gsLst>
                <a:lin ang="5400000"/>
              </a:gradFill>
            </a:endParaRPr>
          </a:p>
        </p:txBody>
      </p:sp>
    </p:spTree>
    <p:extLst>
      <p:ext uri="{BB962C8B-B14F-4D97-AF65-F5344CB8AC3E}">
        <p14:creationId xmlns:p14="http://schemas.microsoft.com/office/powerpoint/2010/main" val="2808333334"/>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381000"/>
            <a:ext cx="2095500"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606" y="1371599"/>
            <a:ext cx="4124325" cy="29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606" y="971550"/>
            <a:ext cx="2152650"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25606" y="1642990"/>
            <a:ext cx="5562600" cy="369332"/>
          </a:xfrm>
          <a:prstGeom prst="rect">
            <a:avLst/>
          </a:prstGeom>
          <a:noFill/>
        </p:spPr>
        <p:txBody>
          <a:bodyPr wrap="square" rtlCol="0">
            <a:spAutoFit/>
          </a:bodyPr>
          <a:lstStyle/>
          <a:p>
            <a:r>
              <a:rPr lang="en-US" dirty="0" smtClean="0"/>
              <a:t>What are those integers?</a:t>
            </a:r>
            <a:endParaRPr lang="en-US" dirty="0"/>
          </a:p>
        </p:txBody>
      </p:sp>
      <p:pic>
        <p:nvPicPr>
          <p:cNvPr id="163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2505" y="4371975"/>
            <a:ext cx="216217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1634888" y="2514600"/>
            <a:ext cx="3483448" cy="1239798"/>
            <a:chOff x="502693" y="2450068"/>
            <a:chExt cx="3483448" cy="1239798"/>
          </a:xfrm>
        </p:grpSpPr>
        <p:sp>
          <p:nvSpPr>
            <p:cNvPr id="3" name="Rectangle 2"/>
            <p:cNvSpPr/>
            <p:nvPr/>
          </p:nvSpPr>
          <p:spPr>
            <a:xfrm>
              <a:off x="1600200" y="2514600"/>
              <a:ext cx="9144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600200" y="2938818"/>
              <a:ext cx="9144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600200" y="3352800"/>
              <a:ext cx="9144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514600" y="3352800"/>
              <a:ext cx="363656"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878256" y="3352800"/>
              <a:ext cx="363656"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248735" y="3352800"/>
              <a:ext cx="363656"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878256" y="2938818"/>
              <a:ext cx="363656"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514600" y="2938818"/>
              <a:ext cx="363656"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622485" y="3352800"/>
              <a:ext cx="363656"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947081" y="3320534"/>
              <a:ext cx="228600" cy="369332"/>
            </a:xfrm>
            <a:prstGeom prst="rect">
              <a:avLst/>
            </a:prstGeom>
            <a:noFill/>
          </p:spPr>
          <p:txBody>
            <a:bodyPr wrap="square" rtlCol="0">
              <a:spAutoFit/>
            </a:bodyPr>
            <a:lstStyle/>
            <a:p>
              <a:r>
                <a:rPr lang="en-US" dirty="0" smtClean="0"/>
                <a:t>x</a:t>
              </a:r>
              <a:endParaRPr lang="en-US" dirty="0"/>
            </a:p>
          </p:txBody>
        </p:sp>
        <p:sp>
          <p:nvSpPr>
            <p:cNvPr id="21" name="TextBox 20"/>
            <p:cNvSpPr txBox="1"/>
            <p:nvPr/>
          </p:nvSpPr>
          <p:spPr>
            <a:xfrm>
              <a:off x="1947081" y="2906552"/>
              <a:ext cx="228600" cy="369332"/>
            </a:xfrm>
            <a:prstGeom prst="rect">
              <a:avLst/>
            </a:prstGeom>
            <a:noFill/>
          </p:spPr>
          <p:txBody>
            <a:bodyPr wrap="square" rtlCol="0">
              <a:spAutoFit/>
            </a:bodyPr>
            <a:lstStyle/>
            <a:p>
              <a:r>
                <a:rPr lang="en-US" dirty="0" smtClean="0"/>
                <a:t>x</a:t>
              </a:r>
              <a:endParaRPr lang="en-US" dirty="0"/>
            </a:p>
          </p:txBody>
        </p:sp>
        <p:sp>
          <p:nvSpPr>
            <p:cNvPr id="22" name="TextBox 21"/>
            <p:cNvSpPr txBox="1"/>
            <p:nvPr/>
          </p:nvSpPr>
          <p:spPr>
            <a:xfrm>
              <a:off x="1943100" y="2450068"/>
              <a:ext cx="228600" cy="369332"/>
            </a:xfrm>
            <a:prstGeom prst="rect">
              <a:avLst/>
            </a:prstGeom>
            <a:noFill/>
          </p:spPr>
          <p:txBody>
            <a:bodyPr wrap="square" rtlCol="0">
              <a:spAutoFit/>
            </a:bodyPr>
            <a:lstStyle/>
            <a:p>
              <a:r>
                <a:rPr lang="en-US" dirty="0" smtClean="0"/>
                <a:t>x</a:t>
              </a:r>
              <a:endParaRPr lang="en-US" dirty="0"/>
            </a:p>
          </p:txBody>
        </p:sp>
        <p:sp>
          <p:nvSpPr>
            <p:cNvPr id="6" name="TextBox 5"/>
            <p:cNvSpPr txBox="1"/>
            <p:nvPr/>
          </p:nvSpPr>
          <p:spPr>
            <a:xfrm>
              <a:off x="533400" y="2450068"/>
              <a:ext cx="1066800" cy="369332"/>
            </a:xfrm>
            <a:prstGeom prst="rect">
              <a:avLst/>
            </a:prstGeom>
            <a:noFill/>
          </p:spPr>
          <p:txBody>
            <a:bodyPr wrap="square" rtlCol="0">
              <a:spAutoFit/>
            </a:bodyPr>
            <a:lstStyle/>
            <a:p>
              <a:r>
                <a:rPr lang="en-US" dirty="0" smtClean="0"/>
                <a:t>Integer 1</a:t>
              </a:r>
              <a:endParaRPr lang="en-US" dirty="0"/>
            </a:p>
          </p:txBody>
        </p:sp>
        <p:sp>
          <p:nvSpPr>
            <p:cNvPr id="24" name="TextBox 23"/>
            <p:cNvSpPr txBox="1"/>
            <p:nvPr/>
          </p:nvSpPr>
          <p:spPr>
            <a:xfrm>
              <a:off x="502693" y="2874286"/>
              <a:ext cx="1066800" cy="369332"/>
            </a:xfrm>
            <a:prstGeom prst="rect">
              <a:avLst/>
            </a:prstGeom>
            <a:noFill/>
          </p:spPr>
          <p:txBody>
            <a:bodyPr wrap="square" rtlCol="0">
              <a:spAutoFit/>
            </a:bodyPr>
            <a:lstStyle/>
            <a:p>
              <a:r>
                <a:rPr lang="en-US" dirty="0" smtClean="0"/>
                <a:t>Integer 2</a:t>
              </a:r>
              <a:endParaRPr lang="en-US" dirty="0"/>
            </a:p>
          </p:txBody>
        </p:sp>
        <p:sp>
          <p:nvSpPr>
            <p:cNvPr id="25" name="TextBox 24"/>
            <p:cNvSpPr txBox="1"/>
            <p:nvPr/>
          </p:nvSpPr>
          <p:spPr>
            <a:xfrm>
              <a:off x="533400" y="3288268"/>
              <a:ext cx="1066800" cy="369332"/>
            </a:xfrm>
            <a:prstGeom prst="rect">
              <a:avLst/>
            </a:prstGeom>
            <a:noFill/>
          </p:spPr>
          <p:txBody>
            <a:bodyPr wrap="square" rtlCol="0">
              <a:spAutoFit/>
            </a:bodyPr>
            <a:lstStyle/>
            <a:p>
              <a:r>
                <a:rPr lang="en-US" dirty="0" smtClean="0"/>
                <a:t>Integer 3</a:t>
              </a:r>
              <a:endParaRPr lang="en-US" dirty="0"/>
            </a:p>
          </p:txBody>
        </p:sp>
      </p:grpSp>
      <p:sp>
        <p:nvSpPr>
          <p:cNvPr id="11" name="TextBox 10"/>
          <p:cNvSpPr txBox="1"/>
          <p:nvPr/>
        </p:nvSpPr>
        <p:spPr>
          <a:xfrm>
            <a:off x="2592505" y="4876800"/>
            <a:ext cx="2257426" cy="1754326"/>
          </a:xfrm>
          <a:prstGeom prst="rect">
            <a:avLst/>
          </a:prstGeom>
          <a:noFill/>
        </p:spPr>
        <p:txBody>
          <a:bodyPr wrap="square" rtlCol="0">
            <a:spAutoFit/>
          </a:bodyPr>
          <a:lstStyle/>
          <a:p>
            <a:r>
              <a:rPr lang="en-US" dirty="0" smtClean="0"/>
              <a:t>      3x + 6 = 93</a:t>
            </a:r>
          </a:p>
          <a:p>
            <a:r>
              <a:rPr lang="en-US" dirty="0" smtClean="0"/>
              <a:t>             3x = 87</a:t>
            </a:r>
          </a:p>
          <a:p>
            <a:r>
              <a:rPr lang="en-US" dirty="0" smtClean="0"/>
              <a:t>               x = 29</a:t>
            </a:r>
          </a:p>
          <a:p>
            <a:r>
              <a:rPr lang="en-US" dirty="0" smtClean="0"/>
              <a:t>         x + 2 = 31</a:t>
            </a:r>
          </a:p>
          <a:p>
            <a:r>
              <a:rPr lang="en-US" dirty="0" smtClean="0"/>
              <a:t>         x + 3 = 33</a:t>
            </a:r>
          </a:p>
          <a:p>
            <a:r>
              <a:rPr lang="en-US" dirty="0" smtClean="0"/>
              <a:t>29+31+33 = 93</a:t>
            </a:r>
            <a:endParaRPr lang="en-US" dirty="0"/>
          </a:p>
        </p:txBody>
      </p:sp>
    </p:spTree>
    <p:extLst>
      <p:ext uri="{BB962C8B-B14F-4D97-AF65-F5344CB8AC3E}">
        <p14:creationId xmlns:p14="http://schemas.microsoft.com/office/powerpoint/2010/main" val="89123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8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381000"/>
            <a:ext cx="7315200" cy="584775"/>
          </a:xfrm>
          <a:prstGeom prst="rect">
            <a:avLst/>
          </a:prstGeom>
          <a:noFill/>
        </p:spPr>
        <p:txBody>
          <a:bodyPr wrap="square" rtlCol="0">
            <a:spAutoFit/>
          </a:bodyPr>
          <a:lstStyle/>
          <a:p>
            <a:r>
              <a:rPr lang="en-US" sz="3200" dirty="0" smtClean="0"/>
              <a:t>Released Items from NYS Math 8 - 2014</a:t>
            </a:r>
            <a:endParaRPr lang="en-US" sz="3200" dirty="0"/>
          </a:p>
        </p:txBody>
      </p:sp>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983031"/>
            <a:ext cx="6415087" cy="5565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3982707"/>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538" y="990600"/>
            <a:ext cx="7400925"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852099"/>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063" y="1500188"/>
            <a:ext cx="7381875" cy="3857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105848"/>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381000"/>
            <a:ext cx="6700837" cy="6113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65340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88" y="457200"/>
            <a:ext cx="4543425"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04058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2133600"/>
            <a:ext cx="3464399" cy="2457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38466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04800"/>
            <a:ext cx="7100152" cy="3152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61863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34365"/>
            <a:ext cx="8610600" cy="1126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447" y="3429000"/>
            <a:ext cx="8170906"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636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additive="base">
                                        <p:cTn id="7" dur="500" fill="hold"/>
                                        <p:tgtEl>
                                          <p:spTgt spid="2051"/>
                                        </p:tgtEl>
                                        <p:attrNameLst>
                                          <p:attrName>ppt_x</p:attrName>
                                        </p:attrNameLst>
                                      </p:cBhvr>
                                      <p:tavLst>
                                        <p:tav tm="0">
                                          <p:val>
                                            <p:strVal val="#ppt_x"/>
                                          </p:val>
                                        </p:tav>
                                        <p:tav tm="100000">
                                          <p:val>
                                            <p:strVal val="#ppt_x"/>
                                          </p:val>
                                        </p:tav>
                                      </p:tavLst>
                                    </p:anim>
                                    <p:anim calcmode="lin" valueType="num">
                                      <p:cBhvr additive="base">
                                        <p:cTn id="8"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73502"/>
            <a:ext cx="8228301" cy="166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455" y="3440373"/>
            <a:ext cx="7195389" cy="1309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660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additive="base">
                                        <p:cTn id="7" dur="500" fill="hold"/>
                                        <p:tgtEl>
                                          <p:spTgt spid="3075"/>
                                        </p:tgtEl>
                                        <p:attrNameLst>
                                          <p:attrName>ppt_x</p:attrName>
                                        </p:attrNameLst>
                                      </p:cBhvr>
                                      <p:tavLst>
                                        <p:tav tm="0">
                                          <p:val>
                                            <p:strVal val="#ppt_x"/>
                                          </p:val>
                                        </p:tav>
                                        <p:tav tm="100000">
                                          <p:val>
                                            <p:strVal val="#ppt_x"/>
                                          </p:val>
                                        </p:tav>
                                      </p:tavLst>
                                    </p:anim>
                                    <p:anim calcmode="lin" valueType="num">
                                      <p:cBhvr additive="base">
                                        <p:cTn id="8"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Shift of Rigor</a:t>
            </a:r>
            <a:endParaRPr lang="en-US" dirty="0"/>
          </a:p>
        </p:txBody>
      </p:sp>
      <p:pic>
        <p:nvPicPr>
          <p:cNvPr id="6" name="Picture 4"/>
          <p:cNvPicPr>
            <a:picLocks noChangeAspect="1" noChangeArrowheads="1"/>
          </p:cNvPicPr>
          <p:nvPr/>
        </p:nvPicPr>
        <p:blipFill>
          <a:blip r:embed="rId3" cstate="print"/>
          <a:srcRect/>
          <a:stretch>
            <a:fillRect/>
          </a:stretch>
        </p:blipFill>
        <p:spPr bwMode="auto">
          <a:xfrm>
            <a:off x="2740024" y="2252204"/>
            <a:ext cx="2898775" cy="3324205"/>
          </a:xfrm>
          <a:prstGeom prst="rect">
            <a:avLst/>
          </a:prstGeom>
          <a:noFill/>
          <a:ln w="12700" algn="ctr">
            <a:noFill/>
            <a:miter lim="800000"/>
            <a:headEnd/>
            <a:tailEnd/>
          </a:ln>
        </p:spPr>
      </p:pic>
      <p:sp>
        <p:nvSpPr>
          <p:cNvPr id="7" name="Text Box 5"/>
          <p:cNvSpPr txBox="1">
            <a:spLocks noChangeArrowheads="1"/>
          </p:cNvSpPr>
          <p:nvPr/>
        </p:nvSpPr>
        <p:spPr bwMode="auto">
          <a:xfrm>
            <a:off x="3236285" y="5576409"/>
            <a:ext cx="2572378" cy="954107"/>
          </a:xfrm>
          <a:prstGeom prst="rect">
            <a:avLst/>
          </a:prstGeom>
          <a:noFill/>
          <a:ln w="9525">
            <a:noFill/>
            <a:miter lim="800000"/>
            <a:headEnd/>
            <a:tailEnd/>
          </a:ln>
        </p:spPr>
        <p:txBody>
          <a:bodyPr wrap="square">
            <a:spAutoFit/>
          </a:bodyPr>
          <a:lstStyle/>
          <a:p>
            <a:pPr defTabSz="457200">
              <a:spcBef>
                <a:spcPct val="50000"/>
              </a:spcBef>
            </a:pPr>
            <a:r>
              <a:rPr lang="en-US" sz="2800" b="1" dirty="0">
                <a:solidFill>
                  <a:prstClr val="black"/>
                </a:solidFill>
                <a:latin typeface="Calibri" pitchFamily="34" charset="0"/>
              </a:rPr>
              <a:t>Conceptual Understanding</a:t>
            </a:r>
          </a:p>
        </p:txBody>
      </p:sp>
      <p:sp>
        <p:nvSpPr>
          <p:cNvPr id="8" name="Text Box 6"/>
          <p:cNvSpPr txBox="1">
            <a:spLocks noChangeArrowheads="1"/>
          </p:cNvSpPr>
          <p:nvPr/>
        </p:nvSpPr>
        <p:spPr bwMode="auto">
          <a:xfrm>
            <a:off x="755779" y="4134835"/>
            <a:ext cx="2692958" cy="954107"/>
          </a:xfrm>
          <a:prstGeom prst="rect">
            <a:avLst/>
          </a:prstGeom>
          <a:noFill/>
          <a:ln w="9525">
            <a:noFill/>
            <a:miter lim="800000"/>
            <a:headEnd/>
            <a:tailEnd/>
          </a:ln>
        </p:spPr>
        <p:txBody>
          <a:bodyPr wrap="square">
            <a:spAutoFit/>
          </a:bodyPr>
          <a:lstStyle/>
          <a:p>
            <a:pPr defTabSz="457200">
              <a:spcBef>
                <a:spcPct val="50000"/>
              </a:spcBef>
            </a:pPr>
            <a:r>
              <a:rPr lang="en-US" sz="2800" b="1" dirty="0">
                <a:solidFill>
                  <a:prstClr val="black"/>
                </a:solidFill>
                <a:latin typeface="Calibri" pitchFamily="34" charset="0"/>
              </a:rPr>
              <a:t>Computation Fluency</a:t>
            </a:r>
          </a:p>
        </p:txBody>
      </p:sp>
      <p:sp>
        <p:nvSpPr>
          <p:cNvPr id="9" name="Text Box 7"/>
          <p:cNvSpPr txBox="1">
            <a:spLocks noChangeArrowheads="1"/>
          </p:cNvSpPr>
          <p:nvPr/>
        </p:nvSpPr>
        <p:spPr bwMode="auto">
          <a:xfrm>
            <a:off x="5470848" y="4155709"/>
            <a:ext cx="2142931" cy="523220"/>
          </a:xfrm>
          <a:prstGeom prst="rect">
            <a:avLst/>
          </a:prstGeom>
          <a:noFill/>
          <a:ln w="9525">
            <a:noFill/>
            <a:miter lim="800000"/>
            <a:headEnd/>
            <a:tailEnd/>
          </a:ln>
        </p:spPr>
        <p:txBody>
          <a:bodyPr wrap="square">
            <a:spAutoFit/>
          </a:bodyPr>
          <a:lstStyle/>
          <a:p>
            <a:pPr defTabSz="457200">
              <a:spcBef>
                <a:spcPct val="50000"/>
              </a:spcBef>
            </a:pPr>
            <a:r>
              <a:rPr lang="en-US" sz="2800" b="1" dirty="0">
                <a:solidFill>
                  <a:prstClr val="black"/>
                </a:solidFill>
                <a:latin typeface="Calibri" pitchFamily="34" charset="0"/>
              </a:rPr>
              <a:t>Application</a:t>
            </a:r>
          </a:p>
        </p:txBody>
      </p:sp>
    </p:spTree>
    <p:extLst>
      <p:ext uri="{BB962C8B-B14F-4D97-AF65-F5344CB8AC3E}">
        <p14:creationId xmlns:p14="http://schemas.microsoft.com/office/powerpoint/2010/main" val="27657615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033" y="893486"/>
            <a:ext cx="7991367" cy="3778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52739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685800"/>
            <a:ext cx="2028825" cy="732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221" y="2286000"/>
            <a:ext cx="9015779" cy="262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15006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33400"/>
            <a:ext cx="8839200" cy="2489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022741"/>
            <a:ext cx="9022772" cy="2769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24480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609600"/>
            <a:ext cx="1733550" cy="737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81200"/>
            <a:ext cx="8485549" cy="3214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29804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Illustration 1</a:t>
            </a:r>
            <a:endParaRPr lang="en-US" dirty="0"/>
          </a:p>
        </p:txBody>
      </p:sp>
      <p:sp>
        <p:nvSpPr>
          <p:cNvPr id="3" name="Slide Number Placeholder 2"/>
          <p:cNvSpPr>
            <a:spLocks noGrp="1"/>
          </p:cNvSpPr>
          <p:nvPr>
            <p:ph type="sldNum" sz="quarter" idx="10"/>
          </p:nvPr>
        </p:nvSpPr>
        <p:spPr/>
        <p:txBody>
          <a:bodyPr/>
          <a:lstStyle/>
          <a:p>
            <a:pPr>
              <a:defRPr/>
            </a:pPr>
            <a:fld id="{6F00AB01-4170-4D6E-91C0-E0BCC4030175}" type="slidenum">
              <a:rPr lang="en-US" smtClean="0"/>
              <a:pPr>
                <a:defRPr/>
              </a:pPr>
              <a:t>34</a:t>
            </a:fld>
            <a:endParaRPr lang="en-US" dirty="0"/>
          </a:p>
        </p:txBody>
      </p:sp>
      <p:sp>
        <p:nvSpPr>
          <p:cNvPr id="7" name="Content Placeholder 3"/>
          <p:cNvSpPr>
            <a:spLocks noGrp="1"/>
          </p:cNvSpPr>
          <p:nvPr>
            <p:ph idx="1"/>
          </p:nvPr>
        </p:nvSpPr>
        <p:spPr>
          <a:xfrm>
            <a:off x="533400" y="2276670"/>
            <a:ext cx="8229600" cy="1021702"/>
          </a:xfrm>
        </p:spPr>
        <p:txBody>
          <a:bodyPr/>
          <a:lstStyle/>
          <a:p>
            <a:pPr marL="0" indent="0"/>
            <a:r>
              <a:rPr lang="en-US" dirty="0" smtClean="0"/>
              <a:t>Sara has 5 stamps.  Mark has 3 stamps.  How many more stamps does Sara have than Mark?</a:t>
            </a:r>
          </a:p>
          <a:p>
            <a:pPr marL="0" indent="0"/>
            <a:endParaRPr lang="en-US" dirty="0"/>
          </a:p>
          <a:p>
            <a:pPr marL="0" indent="0"/>
            <a:endParaRPr lang="en-US" dirty="0"/>
          </a:p>
        </p:txBody>
      </p:sp>
      <p:grpSp>
        <p:nvGrpSpPr>
          <p:cNvPr id="5" name="Group 4"/>
          <p:cNvGrpSpPr/>
          <p:nvPr/>
        </p:nvGrpSpPr>
        <p:grpSpPr>
          <a:xfrm>
            <a:off x="2797628" y="3194958"/>
            <a:ext cx="3859762" cy="807875"/>
            <a:chOff x="2772748" y="3621833"/>
            <a:chExt cx="3859762" cy="807875"/>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2748" y="3652934"/>
              <a:ext cx="755779" cy="755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2517" y="3635828"/>
              <a:ext cx="789993" cy="789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517" y="3621833"/>
              <a:ext cx="762000"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63821"/>
              <a:ext cx="762000"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8527" y="3691035"/>
              <a:ext cx="738673" cy="738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 name="Group 3"/>
          <p:cNvGrpSpPr/>
          <p:nvPr/>
        </p:nvGrpSpPr>
        <p:grpSpPr>
          <a:xfrm>
            <a:off x="2797628" y="4494055"/>
            <a:ext cx="2335761" cy="768286"/>
            <a:chOff x="2772748" y="4952999"/>
            <a:chExt cx="2335761" cy="768286"/>
          </a:xfrm>
        </p:grpSpPr>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6509" y="4952999"/>
              <a:ext cx="762000"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1181" y="4959284"/>
              <a:ext cx="755715" cy="755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2748" y="4959285"/>
              <a:ext cx="762000"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TextBox 5"/>
          <p:cNvSpPr txBox="1"/>
          <p:nvPr/>
        </p:nvSpPr>
        <p:spPr>
          <a:xfrm>
            <a:off x="1007706" y="3252501"/>
            <a:ext cx="1523174" cy="369332"/>
          </a:xfrm>
          <a:prstGeom prst="rect">
            <a:avLst/>
          </a:prstGeom>
          <a:noFill/>
        </p:spPr>
        <p:txBody>
          <a:bodyPr wrap="none" rtlCol="0">
            <a:spAutoFit/>
          </a:bodyPr>
          <a:lstStyle/>
          <a:p>
            <a:pPr defTabSz="457200"/>
            <a:r>
              <a:rPr lang="en-US" dirty="0">
                <a:solidFill>
                  <a:prstClr val="black"/>
                </a:solidFill>
              </a:rPr>
              <a:t>Sara’s stamps</a:t>
            </a:r>
          </a:p>
        </p:txBody>
      </p:sp>
      <p:sp>
        <p:nvSpPr>
          <p:cNvPr id="8" name="TextBox 7"/>
          <p:cNvSpPr txBox="1"/>
          <p:nvPr/>
        </p:nvSpPr>
        <p:spPr>
          <a:xfrm>
            <a:off x="1007706" y="4549519"/>
            <a:ext cx="1600118" cy="369332"/>
          </a:xfrm>
          <a:prstGeom prst="rect">
            <a:avLst/>
          </a:prstGeom>
          <a:noFill/>
        </p:spPr>
        <p:txBody>
          <a:bodyPr wrap="none" rtlCol="0">
            <a:spAutoFit/>
          </a:bodyPr>
          <a:lstStyle/>
          <a:p>
            <a:pPr defTabSz="457200"/>
            <a:r>
              <a:rPr lang="en-US" dirty="0">
                <a:solidFill>
                  <a:prstClr val="black"/>
                </a:solidFill>
              </a:rPr>
              <a:t>Mark’s stamps</a:t>
            </a:r>
          </a:p>
        </p:txBody>
      </p:sp>
      <p:sp>
        <p:nvSpPr>
          <p:cNvPr id="9" name="TextBox 8"/>
          <p:cNvSpPr txBox="1"/>
          <p:nvPr/>
        </p:nvSpPr>
        <p:spPr>
          <a:xfrm>
            <a:off x="1008128" y="5504708"/>
            <a:ext cx="6726521" cy="523220"/>
          </a:xfrm>
          <a:prstGeom prst="rect">
            <a:avLst/>
          </a:prstGeom>
          <a:noFill/>
        </p:spPr>
        <p:txBody>
          <a:bodyPr wrap="none" rtlCol="0">
            <a:spAutoFit/>
          </a:bodyPr>
          <a:lstStyle/>
          <a:p>
            <a:pPr defTabSz="457200"/>
            <a:r>
              <a:rPr lang="en-US" sz="2800" dirty="0">
                <a:solidFill>
                  <a:srgbClr val="073E87">
                    <a:lumMod val="75000"/>
                  </a:srgbClr>
                </a:solidFill>
              </a:rPr>
              <a:t>Sara has ________ more stamps than Mark</a:t>
            </a:r>
            <a:r>
              <a:rPr lang="en-US" dirty="0">
                <a:solidFill>
                  <a:prstClr val="black"/>
                </a:solidFill>
              </a:rPr>
              <a:t>.</a:t>
            </a:r>
          </a:p>
        </p:txBody>
      </p:sp>
      <p:sp>
        <p:nvSpPr>
          <p:cNvPr id="10" name="TextBox 9"/>
          <p:cNvSpPr txBox="1"/>
          <p:nvPr/>
        </p:nvSpPr>
        <p:spPr>
          <a:xfrm>
            <a:off x="2833391" y="5320042"/>
            <a:ext cx="755779" cy="707886"/>
          </a:xfrm>
          <a:prstGeom prst="rect">
            <a:avLst/>
          </a:prstGeom>
          <a:noFill/>
        </p:spPr>
        <p:txBody>
          <a:bodyPr wrap="square" rtlCol="0">
            <a:spAutoFit/>
          </a:bodyPr>
          <a:lstStyle/>
          <a:p>
            <a:pPr defTabSz="457200"/>
            <a:r>
              <a:rPr lang="en-US" sz="4000" dirty="0">
                <a:solidFill>
                  <a:srgbClr val="FF0000"/>
                </a:solidFill>
              </a:rPr>
              <a:t>2</a:t>
            </a:r>
          </a:p>
        </p:txBody>
      </p:sp>
    </p:spTree>
    <p:extLst>
      <p:ext uri="{BB962C8B-B14F-4D97-AF65-F5344CB8AC3E}">
        <p14:creationId xmlns:p14="http://schemas.microsoft.com/office/powerpoint/2010/main" val="1050940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64592" y="2967335"/>
            <a:ext cx="2614819" cy="923330"/>
          </a:xfrm>
          <a:prstGeom prst="rect">
            <a:avLst/>
          </a:prstGeom>
          <a:noFill/>
        </p:spPr>
        <p:txBody>
          <a:bodyPr wrap="none" lIns="91440" tIns="45720" rIns="91440" bIns="45720">
            <a:spAutoFit/>
          </a:bodyPr>
          <a:lstStyle/>
          <a:p>
            <a:pPr algn="ctr"/>
            <a:r>
              <a:rPr lang="en-U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Grade 2!</a:t>
            </a:r>
            <a:endPar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p14="http://schemas.microsoft.com/office/powerpoint/2010/main" val="15505684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0"/>
            <a:ext cx="8914225"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19872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533400"/>
            <a:ext cx="159067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734" y="381000"/>
            <a:ext cx="6124575" cy="300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734" y="3374551"/>
            <a:ext cx="4781550"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9162" y="4569938"/>
            <a:ext cx="4257675" cy="88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71678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42" y="1828800"/>
            <a:ext cx="8690316"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533400"/>
            <a:ext cx="1581150"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13462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324" y="1609725"/>
            <a:ext cx="7305675" cy="3802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45104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Don’t forget the MPs!</a:t>
            </a:r>
            <a:endParaRPr lang="en-US" dirty="0"/>
          </a:p>
        </p:txBody>
      </p:sp>
      <p:pic>
        <p:nvPicPr>
          <p:cNvPr id="1029" name="Picture 5" descr="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447800"/>
            <a:ext cx="7022978" cy="5260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627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685800"/>
            <a:ext cx="2009775" cy="67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600200"/>
            <a:ext cx="6597382" cy="1890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9316" y="3490913"/>
            <a:ext cx="3320734" cy="1995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9682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457200"/>
            <a:ext cx="1724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76400"/>
            <a:ext cx="6921331" cy="2033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6299" y="3709986"/>
            <a:ext cx="3339913" cy="2690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1213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40"/>
                                        </p:tgtEl>
                                        <p:attrNameLst>
                                          <p:attrName>style.visibility</p:attrName>
                                        </p:attrNameLst>
                                      </p:cBhvr>
                                      <p:to>
                                        <p:strVal val="visible"/>
                                      </p:to>
                                    </p:set>
                                    <p:anim calcmode="lin" valueType="num">
                                      <p:cBhvr additive="base">
                                        <p:cTn id="7" dur="500" fill="hold"/>
                                        <p:tgtEl>
                                          <p:spTgt spid="14340"/>
                                        </p:tgtEl>
                                        <p:attrNameLst>
                                          <p:attrName>ppt_x</p:attrName>
                                        </p:attrNameLst>
                                      </p:cBhvr>
                                      <p:tavLst>
                                        <p:tav tm="0">
                                          <p:val>
                                            <p:strVal val="#ppt_x"/>
                                          </p:val>
                                        </p:tav>
                                        <p:tav tm="100000">
                                          <p:val>
                                            <p:strVal val="#ppt_x"/>
                                          </p:val>
                                        </p:tav>
                                      </p:tavLst>
                                    </p:anim>
                                    <p:anim calcmode="lin" valueType="num">
                                      <p:cBhvr additive="base">
                                        <p:cTn id="8" dur="500" fill="hold"/>
                                        <p:tgtEl>
                                          <p:spTgt spid="143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52575"/>
            <a:ext cx="7129811"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000375"/>
            <a:ext cx="2562225" cy="3857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8593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barn(inVertical)">
                                      <p:cBhvr>
                                        <p:cTn id="7" dur="500"/>
                                        <p:tgtEl>
                                          <p:spTgt spid="15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33400"/>
            <a:ext cx="5990675" cy="3109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4061" y="3505199"/>
            <a:ext cx="4486275" cy="3209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43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animEffect transition="in" filter="fade">
                                      <p:cBhvr>
                                        <p:cTn id="7" dur="1000"/>
                                        <p:tgtEl>
                                          <p:spTgt spid="16387"/>
                                        </p:tgtEl>
                                      </p:cBhvr>
                                    </p:animEffect>
                                    <p:anim calcmode="lin" valueType="num">
                                      <p:cBhvr>
                                        <p:cTn id="8" dur="1000" fill="hold"/>
                                        <p:tgtEl>
                                          <p:spTgt spid="16387"/>
                                        </p:tgtEl>
                                        <p:attrNameLst>
                                          <p:attrName>ppt_x</p:attrName>
                                        </p:attrNameLst>
                                      </p:cBhvr>
                                      <p:tavLst>
                                        <p:tav tm="0">
                                          <p:val>
                                            <p:strVal val="#ppt_x"/>
                                          </p:val>
                                        </p:tav>
                                        <p:tav tm="100000">
                                          <p:val>
                                            <p:strVal val="#ppt_x"/>
                                          </p:val>
                                        </p:tav>
                                      </p:tavLst>
                                    </p:anim>
                                    <p:anim calcmode="lin" valueType="num">
                                      <p:cBhvr>
                                        <p:cTn id="9" dur="1000" fill="hold"/>
                                        <p:tgtEl>
                                          <p:spTgt spid="163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533400"/>
            <a:ext cx="723900" cy="6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514600"/>
            <a:ext cx="2095500" cy="2705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1181100"/>
            <a:ext cx="3133725"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29820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5994" y="1219200"/>
            <a:ext cx="5887954"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304800"/>
            <a:ext cx="1933575" cy="57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4247" y="3566615"/>
            <a:ext cx="5019675" cy="193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1651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90600"/>
            <a:ext cx="8382000" cy="135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733800"/>
            <a:ext cx="8372475" cy="169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3550" y="323850"/>
            <a:ext cx="3057525"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21127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7" y="990600"/>
            <a:ext cx="8997287" cy="3228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69082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457200"/>
            <a:ext cx="2247900"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572" y="1228725"/>
            <a:ext cx="6057900" cy="179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3276600"/>
            <a:ext cx="5124450" cy="2695575"/>
          </a:xfrm>
          <a:prstGeom prst="snip2DiagRect">
            <a:avLst>
              <a:gd name="adj1" fmla="val 506"/>
              <a:gd name="adj2" fmla="val 50000"/>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209800" y="4800600"/>
            <a:ext cx="14478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2210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485"/>
                                        </p:tgtEl>
                                        <p:attrNameLst>
                                          <p:attrName>style.visibility</p:attrName>
                                        </p:attrNameLst>
                                      </p:cBhvr>
                                      <p:to>
                                        <p:strVal val="visible"/>
                                      </p:to>
                                    </p:set>
                                    <p:animEffect transition="in" filter="barn(inVertical)">
                                      <p:cBhvr>
                                        <p:cTn id="7" dur="500"/>
                                        <p:tgtEl>
                                          <p:spTgt spid="20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381000"/>
            <a:ext cx="2076450" cy="59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4193" y="1143000"/>
            <a:ext cx="6934200"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1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9328" y="3124200"/>
            <a:ext cx="4295775" cy="3409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30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510"/>
                                        </p:tgtEl>
                                        <p:attrNameLst>
                                          <p:attrName>style.visibility</p:attrName>
                                        </p:attrNameLst>
                                      </p:cBhvr>
                                      <p:to>
                                        <p:strVal val="visible"/>
                                      </p:to>
                                    </p:set>
                                    <p:animEffect transition="in" filter="circle(in)">
                                      <p:cBhvr>
                                        <p:cTn id="7" dur="2000"/>
                                        <p:tgtEl>
                                          <p:spTgt spid="2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Points – Modeling in the Standards</a:t>
            </a:r>
            <a:endParaRPr lang="en-US" dirty="0"/>
          </a:p>
        </p:txBody>
      </p:sp>
      <p:sp>
        <p:nvSpPr>
          <p:cNvPr id="3" name="Slide Number Placeholder 2"/>
          <p:cNvSpPr>
            <a:spLocks noGrp="1"/>
          </p:cNvSpPr>
          <p:nvPr>
            <p:ph type="sldNum" sz="quarter" idx="10"/>
          </p:nvPr>
        </p:nvSpPr>
        <p:spPr/>
        <p:txBody>
          <a:bodyPr/>
          <a:lstStyle/>
          <a:p>
            <a:pPr>
              <a:defRPr/>
            </a:pPr>
            <a:fld id="{6F00AB01-4170-4D6E-91C0-E0BCC4030175}" type="slidenum">
              <a:rPr lang="en-US" smtClean="0"/>
              <a:pPr>
                <a:defRPr/>
              </a:pPr>
              <a:t>5</a:t>
            </a:fld>
            <a:endParaRPr lang="en-US" dirty="0"/>
          </a:p>
        </p:txBody>
      </p:sp>
      <p:sp>
        <p:nvSpPr>
          <p:cNvPr id="4" name="Content Placeholder 3"/>
          <p:cNvSpPr>
            <a:spLocks noGrp="1"/>
          </p:cNvSpPr>
          <p:nvPr>
            <p:ph idx="1"/>
          </p:nvPr>
        </p:nvSpPr>
        <p:spPr/>
        <p:txBody>
          <a:bodyPr/>
          <a:lstStyle/>
          <a:p>
            <a:pPr marL="457200" lvl="0" indent="-457200">
              <a:buFont typeface="Arial" pitchFamily="34" charset="0"/>
              <a:buChar char="•"/>
            </a:pPr>
            <a:r>
              <a:rPr lang="en-US" sz="2400" dirty="0" smtClean="0"/>
              <a:t>Application is the students’ ability to use relevant conceptual understandings and appropriate strategies and tools even when not </a:t>
            </a:r>
            <a:r>
              <a:rPr lang="en-US" sz="2400" dirty="0"/>
              <a:t>prompted to do so.</a:t>
            </a:r>
          </a:p>
          <a:p>
            <a:pPr marL="457200" lvl="0" indent="-457200">
              <a:buFont typeface="Arial" pitchFamily="34" charset="0"/>
              <a:buChar char="•"/>
            </a:pPr>
            <a:r>
              <a:rPr lang="en-US" sz="2400" dirty="0" smtClean="0"/>
              <a:t>Modeling can be descriptive, using concrete materials or pictorial displays to study quantitative relationships, or analytical, using equations or statistical representations to provide analysis of the relationships between variables (quantities).</a:t>
            </a:r>
          </a:p>
          <a:p>
            <a:pPr marL="457200" lvl="0" indent="-457200">
              <a:buFont typeface="Arial" pitchFamily="34" charset="0"/>
              <a:buChar char="•"/>
            </a:pPr>
            <a:r>
              <a:rPr lang="en-US" sz="2400" dirty="0" smtClean="0"/>
              <a:t>A curriculum rich in application, including modeling, provides coherence from PK – 12 and beyond, to college and career.</a:t>
            </a:r>
            <a:endParaRPr lang="en-US" sz="2400" dirty="0"/>
          </a:p>
        </p:txBody>
      </p:sp>
    </p:spTree>
    <p:extLst>
      <p:ext uri="{BB962C8B-B14F-4D97-AF65-F5344CB8AC3E}">
        <p14:creationId xmlns:p14="http://schemas.microsoft.com/office/powerpoint/2010/main" val="1354236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10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10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14" dur="10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10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649406"/>
            <a:ext cx="5819775"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381000"/>
            <a:ext cx="2114266" cy="830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3102591"/>
            <a:ext cx="5791200" cy="1562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7850" y="4800600"/>
            <a:ext cx="5619750" cy="173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9974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532"/>
                                        </p:tgtEl>
                                        <p:attrNameLst>
                                          <p:attrName>style.visibility</p:attrName>
                                        </p:attrNameLst>
                                      </p:cBhvr>
                                      <p:to>
                                        <p:strVal val="visible"/>
                                      </p:to>
                                    </p:set>
                                    <p:anim calcmode="lin" valueType="num">
                                      <p:cBhvr additive="base">
                                        <p:cTn id="7" dur="500" fill="hold"/>
                                        <p:tgtEl>
                                          <p:spTgt spid="22532"/>
                                        </p:tgtEl>
                                        <p:attrNameLst>
                                          <p:attrName>ppt_x</p:attrName>
                                        </p:attrNameLst>
                                      </p:cBhvr>
                                      <p:tavLst>
                                        <p:tav tm="0">
                                          <p:val>
                                            <p:strVal val="#ppt_x"/>
                                          </p:val>
                                        </p:tav>
                                        <p:tav tm="100000">
                                          <p:val>
                                            <p:strVal val="#ppt_x"/>
                                          </p:val>
                                        </p:tav>
                                      </p:tavLst>
                                    </p:anim>
                                    <p:anim calcmode="lin" valueType="num">
                                      <p:cBhvr additive="base">
                                        <p:cTn id="8" dur="500" fill="hold"/>
                                        <p:tgtEl>
                                          <p:spTgt spid="225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533"/>
                                        </p:tgtEl>
                                        <p:attrNameLst>
                                          <p:attrName>style.visibility</p:attrName>
                                        </p:attrNameLst>
                                      </p:cBhvr>
                                      <p:to>
                                        <p:strVal val="visible"/>
                                      </p:to>
                                    </p:set>
                                    <p:anim calcmode="lin" valueType="num">
                                      <p:cBhvr additive="base">
                                        <p:cTn id="13" dur="500" fill="hold"/>
                                        <p:tgtEl>
                                          <p:spTgt spid="22533"/>
                                        </p:tgtEl>
                                        <p:attrNameLst>
                                          <p:attrName>ppt_x</p:attrName>
                                        </p:attrNameLst>
                                      </p:cBhvr>
                                      <p:tavLst>
                                        <p:tav tm="0">
                                          <p:val>
                                            <p:strVal val="#ppt_x"/>
                                          </p:val>
                                        </p:tav>
                                        <p:tav tm="100000">
                                          <p:val>
                                            <p:strVal val="#ppt_x"/>
                                          </p:val>
                                        </p:tav>
                                      </p:tavLst>
                                    </p:anim>
                                    <p:anim calcmode="lin" valueType="num">
                                      <p:cBhvr additive="base">
                                        <p:cTn id="14" dur="500" fill="hold"/>
                                        <p:tgtEl>
                                          <p:spTgt spid="225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9994" y="381000"/>
            <a:ext cx="27432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12" y="1676400"/>
            <a:ext cx="8967788" cy="145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70" y="3429000"/>
            <a:ext cx="4313830" cy="1729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3581400"/>
            <a:ext cx="4495800" cy="2670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451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556"/>
                                        </p:tgtEl>
                                        <p:attrNameLst>
                                          <p:attrName>style.visibility</p:attrName>
                                        </p:attrNameLst>
                                      </p:cBhvr>
                                      <p:to>
                                        <p:strVal val="visible"/>
                                      </p:to>
                                    </p:set>
                                    <p:animEffect transition="in" filter="fade">
                                      <p:cBhvr>
                                        <p:cTn id="7" dur="1000"/>
                                        <p:tgtEl>
                                          <p:spTgt spid="23556"/>
                                        </p:tgtEl>
                                      </p:cBhvr>
                                    </p:animEffect>
                                    <p:anim calcmode="lin" valueType="num">
                                      <p:cBhvr>
                                        <p:cTn id="8" dur="1000" fill="hold"/>
                                        <p:tgtEl>
                                          <p:spTgt spid="23556"/>
                                        </p:tgtEl>
                                        <p:attrNameLst>
                                          <p:attrName>ppt_x</p:attrName>
                                        </p:attrNameLst>
                                      </p:cBhvr>
                                      <p:tavLst>
                                        <p:tav tm="0">
                                          <p:val>
                                            <p:strVal val="#ppt_x"/>
                                          </p:val>
                                        </p:tav>
                                        <p:tav tm="100000">
                                          <p:val>
                                            <p:strVal val="#ppt_x"/>
                                          </p:val>
                                        </p:tav>
                                      </p:tavLst>
                                    </p:anim>
                                    <p:anim calcmode="lin" valueType="num">
                                      <p:cBhvr>
                                        <p:cTn id="9" dur="1000" fill="hold"/>
                                        <p:tgtEl>
                                          <p:spTgt spid="2355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557"/>
                                        </p:tgtEl>
                                        <p:attrNameLst>
                                          <p:attrName>style.visibility</p:attrName>
                                        </p:attrNameLst>
                                      </p:cBhvr>
                                      <p:to>
                                        <p:strVal val="visible"/>
                                      </p:to>
                                    </p:set>
                                    <p:animEffect transition="in" filter="fade">
                                      <p:cBhvr>
                                        <p:cTn id="14" dur="1000"/>
                                        <p:tgtEl>
                                          <p:spTgt spid="23557"/>
                                        </p:tgtEl>
                                      </p:cBhvr>
                                    </p:animEffect>
                                    <p:anim calcmode="lin" valueType="num">
                                      <p:cBhvr>
                                        <p:cTn id="15" dur="1000" fill="hold"/>
                                        <p:tgtEl>
                                          <p:spTgt spid="23557"/>
                                        </p:tgtEl>
                                        <p:attrNameLst>
                                          <p:attrName>ppt_x</p:attrName>
                                        </p:attrNameLst>
                                      </p:cBhvr>
                                      <p:tavLst>
                                        <p:tav tm="0">
                                          <p:val>
                                            <p:strVal val="#ppt_x"/>
                                          </p:val>
                                        </p:tav>
                                        <p:tav tm="100000">
                                          <p:val>
                                            <p:strVal val="#ppt_x"/>
                                          </p:val>
                                        </p:tav>
                                      </p:tavLst>
                                    </p:anim>
                                    <p:anim calcmode="lin" valueType="num">
                                      <p:cBhvr>
                                        <p:cTn id="16" dur="1000" fill="hold"/>
                                        <p:tgtEl>
                                          <p:spTgt spid="235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981200"/>
            <a:ext cx="3600450" cy="409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5329" y="381000"/>
            <a:ext cx="2809875"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220044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155156"/>
            <a:ext cx="6268608" cy="1766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938" y="228600"/>
            <a:ext cx="8620125" cy="203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01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604"/>
                                        </p:tgtEl>
                                        <p:attrNameLst>
                                          <p:attrName>style.visibility</p:attrName>
                                        </p:attrNameLst>
                                      </p:cBhvr>
                                      <p:to>
                                        <p:strVal val="visible"/>
                                      </p:to>
                                    </p:set>
                                    <p:animEffect transition="in" filter="fade">
                                      <p:cBhvr>
                                        <p:cTn id="7" dur="500"/>
                                        <p:tgtEl>
                                          <p:spTgt spid="25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749259"/>
            <a:ext cx="8450239"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364173"/>
            <a:ext cx="3381375"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124200"/>
            <a:ext cx="3467100" cy="257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533400"/>
            <a:ext cx="2152650"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887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627"/>
                                        </p:tgtEl>
                                        <p:attrNameLst>
                                          <p:attrName>style.visibility</p:attrName>
                                        </p:attrNameLst>
                                      </p:cBhvr>
                                      <p:to>
                                        <p:strVal val="visible"/>
                                      </p:to>
                                    </p:set>
                                    <p:anim calcmode="lin" valueType="num">
                                      <p:cBhvr additive="base">
                                        <p:cTn id="7" dur="500" fill="hold"/>
                                        <p:tgtEl>
                                          <p:spTgt spid="26627"/>
                                        </p:tgtEl>
                                        <p:attrNameLst>
                                          <p:attrName>ppt_x</p:attrName>
                                        </p:attrNameLst>
                                      </p:cBhvr>
                                      <p:tavLst>
                                        <p:tav tm="0">
                                          <p:val>
                                            <p:strVal val="#ppt_x"/>
                                          </p:val>
                                        </p:tav>
                                        <p:tav tm="100000">
                                          <p:val>
                                            <p:strVal val="#ppt_x"/>
                                          </p:val>
                                        </p:tav>
                                      </p:tavLst>
                                    </p:anim>
                                    <p:anim calcmode="lin" valueType="num">
                                      <p:cBhvr additive="base">
                                        <p:cTn id="8" dur="500" fill="hold"/>
                                        <p:tgtEl>
                                          <p:spTgt spid="266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628"/>
                                        </p:tgtEl>
                                        <p:attrNameLst>
                                          <p:attrName>style.visibility</p:attrName>
                                        </p:attrNameLst>
                                      </p:cBhvr>
                                      <p:to>
                                        <p:strVal val="visible"/>
                                      </p:to>
                                    </p:set>
                                    <p:anim calcmode="lin" valueType="num">
                                      <p:cBhvr additive="base">
                                        <p:cTn id="13" dur="500" fill="hold"/>
                                        <p:tgtEl>
                                          <p:spTgt spid="26628"/>
                                        </p:tgtEl>
                                        <p:attrNameLst>
                                          <p:attrName>ppt_x</p:attrName>
                                        </p:attrNameLst>
                                      </p:cBhvr>
                                      <p:tavLst>
                                        <p:tav tm="0">
                                          <p:val>
                                            <p:strVal val="#ppt_x"/>
                                          </p:val>
                                        </p:tav>
                                        <p:tav tm="100000">
                                          <p:val>
                                            <p:strVal val="#ppt_x"/>
                                          </p:val>
                                        </p:tav>
                                      </p:tavLst>
                                    </p:anim>
                                    <p:anim calcmode="lin" valueType="num">
                                      <p:cBhvr additive="base">
                                        <p:cTn id="14" dur="500" fill="hold"/>
                                        <p:tgtEl>
                                          <p:spTgt spid="266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05000"/>
            <a:ext cx="8686800" cy="616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48000"/>
            <a:ext cx="8220075" cy="2316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533400"/>
            <a:ext cx="2085975" cy="37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751391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381000"/>
            <a:ext cx="1866900"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937" y="1600200"/>
            <a:ext cx="8882063" cy="1283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3276600"/>
            <a:ext cx="3009900" cy="2867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438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barn(inVertical)">
                                      <p:cBhvr>
                                        <p:cTn id="7" dur="500"/>
                                        <p:tgtEl>
                                          <p:spTgt spid="2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09" y="1540737"/>
            <a:ext cx="9067800" cy="1250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100" y="3124200"/>
            <a:ext cx="4495800" cy="2914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381000"/>
            <a:ext cx="1257300"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670920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64592" y="2967335"/>
            <a:ext cx="2614819" cy="923330"/>
          </a:xfrm>
          <a:prstGeom prst="rect">
            <a:avLst/>
          </a:prstGeom>
          <a:noFill/>
        </p:spPr>
        <p:txBody>
          <a:bodyPr wrap="none" lIns="91440" tIns="45720" rIns="91440" bIns="45720">
            <a:spAutoFit/>
          </a:bodyPr>
          <a:lstStyle/>
          <a:p>
            <a:pPr algn="ctr"/>
            <a:r>
              <a:rPr lang="en-US" sz="5400" b="1" dirty="0" smtClean="0">
                <a:ln w="10541" cmpd="sng">
                  <a:solidFill>
                    <a:srgbClr val="31B6FD">
                      <a:shade val="88000"/>
                      <a:satMod val="110000"/>
                    </a:srgbClr>
                  </a:solidFill>
                  <a:prstDash val="solid"/>
                </a:ln>
                <a:gradFill>
                  <a:gsLst>
                    <a:gs pos="0">
                      <a:srgbClr val="31B6FD">
                        <a:tint val="40000"/>
                        <a:satMod val="250000"/>
                      </a:srgbClr>
                    </a:gs>
                    <a:gs pos="9000">
                      <a:srgbClr val="31B6FD">
                        <a:tint val="52000"/>
                        <a:satMod val="300000"/>
                      </a:srgbClr>
                    </a:gs>
                    <a:gs pos="50000">
                      <a:srgbClr val="31B6FD">
                        <a:shade val="20000"/>
                        <a:satMod val="300000"/>
                      </a:srgbClr>
                    </a:gs>
                    <a:gs pos="79000">
                      <a:srgbClr val="31B6FD">
                        <a:tint val="52000"/>
                        <a:satMod val="300000"/>
                      </a:srgbClr>
                    </a:gs>
                    <a:gs pos="100000">
                      <a:srgbClr val="31B6FD">
                        <a:tint val="40000"/>
                        <a:satMod val="250000"/>
                      </a:srgbClr>
                    </a:gs>
                  </a:gsLst>
                  <a:lin ang="5400000"/>
                </a:gradFill>
              </a:rPr>
              <a:t>Grade 3!</a:t>
            </a:r>
            <a:endParaRPr lang="en-US" sz="5400" b="1" dirty="0">
              <a:ln w="10541" cmpd="sng">
                <a:solidFill>
                  <a:srgbClr val="31B6FD">
                    <a:shade val="88000"/>
                    <a:satMod val="110000"/>
                  </a:srgbClr>
                </a:solidFill>
                <a:prstDash val="solid"/>
              </a:ln>
              <a:gradFill>
                <a:gsLst>
                  <a:gs pos="0">
                    <a:srgbClr val="31B6FD">
                      <a:tint val="40000"/>
                      <a:satMod val="250000"/>
                    </a:srgbClr>
                  </a:gs>
                  <a:gs pos="9000">
                    <a:srgbClr val="31B6FD">
                      <a:tint val="52000"/>
                      <a:satMod val="300000"/>
                    </a:srgbClr>
                  </a:gs>
                  <a:gs pos="50000">
                    <a:srgbClr val="31B6FD">
                      <a:shade val="20000"/>
                      <a:satMod val="300000"/>
                    </a:srgbClr>
                  </a:gs>
                  <a:gs pos="79000">
                    <a:srgbClr val="31B6FD">
                      <a:tint val="52000"/>
                      <a:satMod val="300000"/>
                    </a:srgbClr>
                  </a:gs>
                  <a:gs pos="100000">
                    <a:srgbClr val="31B6FD">
                      <a:tint val="40000"/>
                      <a:satMod val="250000"/>
                    </a:srgbClr>
                  </a:gs>
                </a:gsLst>
                <a:lin ang="5400000"/>
              </a:gradFill>
            </a:endParaRPr>
          </a:p>
        </p:txBody>
      </p:sp>
    </p:spTree>
    <p:extLst>
      <p:ext uri="{BB962C8B-B14F-4D97-AF65-F5344CB8AC3E}">
        <p14:creationId xmlns:p14="http://schemas.microsoft.com/office/powerpoint/2010/main" val="285219401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0675" y="1524000"/>
            <a:ext cx="5962650" cy="438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533400"/>
            <a:ext cx="196215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92355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It’s all in a name…</a:t>
            </a:r>
            <a:endParaRPr lang="en-US" dirty="0"/>
          </a:p>
        </p:txBody>
      </p:sp>
      <p:sp>
        <p:nvSpPr>
          <p:cNvPr id="4" name="Rectangle 3"/>
          <p:cNvSpPr/>
          <p:nvPr/>
        </p:nvSpPr>
        <p:spPr>
          <a:xfrm>
            <a:off x="673143" y="2081528"/>
            <a:ext cx="3542958"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457200"/>
            <a:r>
              <a:rPr lang="en-US" sz="5400" b="1" dirty="0">
                <a:ln w="11430"/>
                <a:gradFill>
                  <a:gsLst>
                    <a:gs pos="0">
                      <a:srgbClr val="4584D3">
                        <a:tint val="70000"/>
                        <a:satMod val="245000"/>
                      </a:srgbClr>
                    </a:gs>
                    <a:gs pos="75000">
                      <a:srgbClr val="4584D3">
                        <a:tint val="90000"/>
                        <a:shade val="60000"/>
                        <a:satMod val="240000"/>
                      </a:srgbClr>
                    </a:gs>
                    <a:gs pos="100000">
                      <a:srgbClr val="4584D3">
                        <a:tint val="100000"/>
                        <a:shade val="50000"/>
                        <a:satMod val="240000"/>
                      </a:srgbClr>
                    </a:gs>
                  </a:gsLst>
                  <a:lin ang="5400000"/>
                </a:gradFill>
                <a:effectLst>
                  <a:outerShdw blurRad="50800" dist="39000" dir="5460000" algn="tl">
                    <a:srgbClr val="000000">
                      <a:alpha val="38000"/>
                    </a:srgbClr>
                  </a:outerShdw>
                </a:effectLst>
              </a:rPr>
              <a:t>Bar Models</a:t>
            </a:r>
          </a:p>
        </p:txBody>
      </p:sp>
      <p:sp>
        <p:nvSpPr>
          <p:cNvPr id="5" name="Rectangle 4"/>
          <p:cNvSpPr/>
          <p:nvPr/>
        </p:nvSpPr>
        <p:spPr>
          <a:xfrm>
            <a:off x="1886620" y="3153947"/>
            <a:ext cx="5930598" cy="923330"/>
          </a:xfrm>
          <a:prstGeom prst="rect">
            <a:avLst/>
          </a:prstGeom>
          <a:noFill/>
        </p:spPr>
        <p:txBody>
          <a:bodyPr wrap="none" lIns="91440" tIns="45720" rIns="91440" bIns="45720">
            <a:spAutoFit/>
          </a:bodyPr>
          <a:lstStyle/>
          <a:p>
            <a:pPr algn="ctr" defTabSz="457200"/>
            <a:r>
              <a:rPr lang="en-US" sz="5400" b="1" cap="all" dirty="0">
                <a:ln w="9000" cmpd="sng">
                  <a:solidFill>
                    <a:srgbClr val="A5D028">
                      <a:shade val="50000"/>
                      <a:satMod val="120000"/>
                    </a:srgbClr>
                  </a:solidFill>
                  <a:prstDash val="solid"/>
                </a:ln>
                <a:gradFill>
                  <a:gsLst>
                    <a:gs pos="0">
                      <a:srgbClr val="A5D028">
                        <a:shade val="20000"/>
                        <a:satMod val="245000"/>
                      </a:srgbClr>
                    </a:gs>
                    <a:gs pos="43000">
                      <a:srgbClr val="A5D028">
                        <a:satMod val="255000"/>
                      </a:srgbClr>
                    </a:gs>
                    <a:gs pos="48000">
                      <a:srgbClr val="A5D028">
                        <a:shade val="85000"/>
                        <a:satMod val="255000"/>
                      </a:srgbClr>
                    </a:gs>
                    <a:gs pos="100000">
                      <a:srgbClr val="A5D028">
                        <a:shade val="20000"/>
                        <a:satMod val="245000"/>
                      </a:srgbClr>
                    </a:gs>
                  </a:gsLst>
                  <a:lin ang="5400000"/>
                </a:gradFill>
                <a:effectLst>
                  <a:reflection blurRad="12700" stA="28000" endPos="45000" dist="1000" dir="5400000" sy="-100000" algn="bl" rotWithShape="0"/>
                </a:effectLst>
              </a:rPr>
              <a:t>Model drawings</a:t>
            </a:r>
          </a:p>
        </p:txBody>
      </p:sp>
      <p:sp>
        <p:nvSpPr>
          <p:cNvPr id="6" name="Rectangle 5"/>
          <p:cNvSpPr/>
          <p:nvPr/>
        </p:nvSpPr>
        <p:spPr>
          <a:xfrm>
            <a:off x="3594554" y="4259825"/>
            <a:ext cx="4567469" cy="923330"/>
          </a:xfrm>
          <a:prstGeom prst="rect">
            <a:avLst/>
          </a:prstGeom>
          <a:noFill/>
        </p:spPr>
        <p:txBody>
          <a:bodyPr wrap="none" lIns="91440" tIns="45720" rIns="91440" bIns="45720">
            <a:spAutoFit/>
          </a:bodyPr>
          <a:lstStyle/>
          <a:p>
            <a:pPr algn="ctr" defTabSz="457200"/>
            <a:r>
              <a:rPr lang="en-US" sz="5400" b="1" dirty="0">
                <a:ln w="12700">
                  <a:solidFill>
                    <a:srgbClr val="073E87">
                      <a:satMod val="155000"/>
                    </a:srgbClr>
                  </a:solidFill>
                  <a:prstDash val="solid"/>
                </a:ln>
                <a:solidFill>
                  <a:srgbClr val="C6E7FC">
                    <a:tint val="85000"/>
                    <a:satMod val="155000"/>
                  </a:srgbClr>
                </a:solidFill>
                <a:effectLst>
                  <a:outerShdw blurRad="41275" dist="20320" dir="1800000" algn="tl" rotWithShape="0">
                    <a:srgbClr val="000000">
                      <a:alpha val="40000"/>
                    </a:srgbClr>
                  </a:outerShdw>
                </a:effectLst>
              </a:rPr>
              <a:t>Tape Diagrams</a:t>
            </a:r>
          </a:p>
        </p:txBody>
      </p:sp>
    </p:spTree>
    <p:extLst>
      <p:ext uri="{BB962C8B-B14F-4D97-AF65-F5344CB8AC3E}">
        <p14:creationId xmlns:p14="http://schemas.microsoft.com/office/powerpoint/2010/main" val="427194178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625" y="4038599"/>
            <a:ext cx="5772150"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838718"/>
            <a:ext cx="8458200" cy="1590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533400"/>
            <a:ext cx="3009900" cy="35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161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1" y="1676400"/>
            <a:ext cx="8991600" cy="1907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334862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381000"/>
            <a:ext cx="1819275"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447800"/>
            <a:ext cx="8225592" cy="1395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657600"/>
            <a:ext cx="5781675" cy="202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203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 calcmode="lin" valueType="num">
                                      <p:cBhvr additive="base">
                                        <p:cTn id="7" dur="500" fill="hold"/>
                                        <p:tgtEl>
                                          <p:spTgt spid="5124"/>
                                        </p:tgtEl>
                                        <p:attrNameLst>
                                          <p:attrName>ppt_x</p:attrName>
                                        </p:attrNameLst>
                                      </p:cBhvr>
                                      <p:tavLst>
                                        <p:tav tm="0">
                                          <p:val>
                                            <p:strVal val="#ppt_x"/>
                                          </p:val>
                                        </p:tav>
                                        <p:tav tm="100000">
                                          <p:val>
                                            <p:strVal val="#ppt_x"/>
                                          </p:val>
                                        </p:tav>
                                      </p:tavLst>
                                    </p:anim>
                                    <p:anim calcmode="lin" valueType="num">
                                      <p:cBhvr additive="base">
                                        <p:cTn id="8"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390650"/>
            <a:ext cx="3810000" cy="407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921627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162" y="1905000"/>
            <a:ext cx="8943975" cy="111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381000"/>
            <a:ext cx="3143250"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925178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457200"/>
            <a:ext cx="2857500" cy="33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70" y="1524000"/>
            <a:ext cx="8885829" cy="1007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14035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533400"/>
            <a:ext cx="1704975" cy="33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790700"/>
            <a:ext cx="6276975" cy="163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9450" y="3048000"/>
            <a:ext cx="3971925" cy="3701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884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fade">
                                      <p:cBhvr>
                                        <p:cTn id="7" dur="1000"/>
                                        <p:tgtEl>
                                          <p:spTgt spid="9220"/>
                                        </p:tgtEl>
                                      </p:cBhvr>
                                    </p:animEffect>
                                    <p:anim calcmode="lin" valueType="num">
                                      <p:cBhvr>
                                        <p:cTn id="8" dur="1000" fill="hold"/>
                                        <p:tgtEl>
                                          <p:spTgt spid="9220"/>
                                        </p:tgtEl>
                                        <p:attrNameLst>
                                          <p:attrName>ppt_x</p:attrName>
                                        </p:attrNameLst>
                                      </p:cBhvr>
                                      <p:tavLst>
                                        <p:tav tm="0">
                                          <p:val>
                                            <p:strVal val="#ppt_x"/>
                                          </p:val>
                                        </p:tav>
                                        <p:tav tm="100000">
                                          <p:val>
                                            <p:strVal val="#ppt_x"/>
                                          </p:val>
                                        </p:tav>
                                      </p:tavLst>
                                    </p:anim>
                                    <p:anim calcmode="lin" valueType="num">
                                      <p:cBhvr>
                                        <p:cTn id="9" dur="1000" fill="hold"/>
                                        <p:tgtEl>
                                          <p:spTgt spid="92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2128" y="3276600"/>
            <a:ext cx="5924550"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88" y="2043113"/>
            <a:ext cx="8963025"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533400"/>
            <a:ext cx="3276600" cy="29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931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anim calcmode="lin" valueType="num">
                                      <p:cBhvr additive="base">
                                        <p:cTn id="7" dur="500" fill="hold"/>
                                        <p:tgtEl>
                                          <p:spTgt spid="10243"/>
                                        </p:tgtEl>
                                        <p:attrNameLst>
                                          <p:attrName>ppt_x</p:attrName>
                                        </p:attrNameLst>
                                      </p:cBhvr>
                                      <p:tavLst>
                                        <p:tav tm="0">
                                          <p:val>
                                            <p:strVal val="#ppt_x"/>
                                          </p:val>
                                        </p:tav>
                                        <p:tav tm="100000">
                                          <p:val>
                                            <p:strVal val="#ppt_x"/>
                                          </p:val>
                                        </p:tav>
                                      </p:tavLst>
                                    </p:anim>
                                    <p:anim calcmode="lin" valueType="num">
                                      <p:cBhvr additive="base">
                                        <p:cTn id="8" dur="500" fill="hold"/>
                                        <p:tgtEl>
                                          <p:spTgt spid="102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648" y="1943100"/>
            <a:ext cx="8886825"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457200"/>
            <a:ext cx="2886075"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155744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381000"/>
            <a:ext cx="1743075"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76400"/>
            <a:ext cx="8908576" cy="697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550" y="3429000"/>
            <a:ext cx="7534275" cy="203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203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293"/>
                                        </p:tgtEl>
                                        <p:attrNameLst>
                                          <p:attrName>style.visibility</p:attrName>
                                        </p:attrNameLst>
                                      </p:cBhvr>
                                      <p:to>
                                        <p:strVal val="visible"/>
                                      </p:to>
                                    </p:set>
                                    <p:anim calcmode="lin" valueType="num">
                                      <p:cBhvr additive="base">
                                        <p:cTn id="7" dur="500" fill="hold"/>
                                        <p:tgtEl>
                                          <p:spTgt spid="12293"/>
                                        </p:tgtEl>
                                        <p:attrNameLst>
                                          <p:attrName>ppt_x</p:attrName>
                                        </p:attrNameLst>
                                      </p:cBhvr>
                                      <p:tavLst>
                                        <p:tav tm="0">
                                          <p:val>
                                            <p:strVal val="#ppt_x"/>
                                          </p:val>
                                        </p:tav>
                                        <p:tav tm="100000">
                                          <p:val>
                                            <p:strVal val="#ppt_x"/>
                                          </p:val>
                                        </p:tav>
                                      </p:tavLst>
                                    </p:anim>
                                    <p:anim calcmode="lin" valueType="num">
                                      <p:cBhvr additive="base">
                                        <p:cTn id="8" dur="500" fill="hold"/>
                                        <p:tgtEl>
                                          <p:spTgt spid="122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493402858"/>
              </p:ext>
            </p:extLst>
          </p:nvPr>
        </p:nvGraphicFramePr>
        <p:xfrm>
          <a:off x="457200" y="2674938"/>
          <a:ext cx="8485632" cy="34512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normAutofit fontScale="90000"/>
          </a:bodyPr>
          <a:lstStyle/>
          <a:p>
            <a:r>
              <a:rPr lang="en-US" dirty="0" smtClean="0"/>
              <a:t>Accepted Best Practice </a:t>
            </a:r>
            <a:br>
              <a:rPr lang="en-US" dirty="0" smtClean="0"/>
            </a:br>
            <a:r>
              <a:rPr lang="en-US" dirty="0" smtClean="0"/>
              <a:t>for New Learning</a:t>
            </a:r>
            <a:endParaRPr lang="en-US" dirty="0"/>
          </a:p>
        </p:txBody>
      </p:sp>
    </p:spTree>
    <p:extLst>
      <p:ext uri="{BB962C8B-B14F-4D97-AF65-F5344CB8AC3E}">
        <p14:creationId xmlns:p14="http://schemas.microsoft.com/office/powerpoint/2010/main" val="186648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fill="hold" grpId="0" nodeType="withEffect">
                                  <p:stCondLst>
                                    <p:cond delay="0"/>
                                  </p:stCondLst>
                                  <p:childTnLst>
                                    <p:animClr clrSpc="hsl" dir="cw">
                                      <p:cBhvr override="childStyle">
                                        <p:cTn id="6" dur="500" fill="hold"/>
                                        <p:tgtEl>
                                          <p:spTgt spid="4">
                                            <p:graphicEl>
                                              <a:dgm id="{740923E1-24F9-4B75-AB67-034599AC6309}"/>
                                            </p:graphicEl>
                                          </p:spTgt>
                                        </p:tgtEl>
                                        <p:attrNameLst>
                                          <p:attrName>style.color</p:attrName>
                                        </p:attrNameLst>
                                      </p:cBhvr>
                                      <p:by>
                                        <p:hsl h="0" s="-12549" l="-25098"/>
                                      </p:by>
                                    </p:animClr>
                                    <p:animClr clrSpc="hsl" dir="cw">
                                      <p:cBhvr>
                                        <p:cTn id="7" dur="500" fill="hold"/>
                                        <p:tgtEl>
                                          <p:spTgt spid="4">
                                            <p:graphicEl>
                                              <a:dgm id="{740923E1-24F9-4B75-AB67-034599AC6309}"/>
                                            </p:graphicEl>
                                          </p:spTgt>
                                        </p:tgtEl>
                                        <p:attrNameLst>
                                          <p:attrName>fillcolor</p:attrName>
                                        </p:attrNameLst>
                                      </p:cBhvr>
                                      <p:by>
                                        <p:hsl h="0" s="-12549" l="-25098"/>
                                      </p:by>
                                    </p:animClr>
                                    <p:animClr clrSpc="hsl" dir="cw">
                                      <p:cBhvr>
                                        <p:cTn id="8" dur="500" fill="hold"/>
                                        <p:tgtEl>
                                          <p:spTgt spid="4">
                                            <p:graphicEl>
                                              <a:dgm id="{740923E1-24F9-4B75-AB67-034599AC6309}"/>
                                            </p:graphicEl>
                                          </p:spTgt>
                                        </p:tgtEl>
                                        <p:attrNameLst>
                                          <p:attrName>stroke.color</p:attrName>
                                        </p:attrNameLst>
                                      </p:cBhvr>
                                      <p:by>
                                        <p:hsl h="0" s="-12549" l="-25098"/>
                                      </p:by>
                                    </p:animClr>
                                    <p:set>
                                      <p:cBhvr>
                                        <p:cTn id="9" dur="500" fill="hold"/>
                                        <p:tgtEl>
                                          <p:spTgt spid="4">
                                            <p:graphicEl>
                                              <a:dgm id="{740923E1-24F9-4B75-AB67-034599AC6309}"/>
                                            </p:graphic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4" presetClass="emph" presetSubtype="0" fill="hold" grpId="0" nodeType="clickEffect">
                                  <p:stCondLst>
                                    <p:cond delay="0"/>
                                  </p:stCondLst>
                                  <p:childTnLst>
                                    <p:animClr clrSpc="hsl" dir="cw">
                                      <p:cBhvr override="childStyle">
                                        <p:cTn id="13" dur="500" fill="hold"/>
                                        <p:tgtEl>
                                          <p:spTgt spid="4">
                                            <p:graphicEl>
                                              <a:dgm id="{C505AF21-6A7A-483C-8437-2BC149484B37}"/>
                                            </p:graphicEl>
                                          </p:spTgt>
                                        </p:tgtEl>
                                        <p:attrNameLst>
                                          <p:attrName>style.color</p:attrName>
                                        </p:attrNameLst>
                                      </p:cBhvr>
                                      <p:by>
                                        <p:hsl h="0" s="-12549" l="-25098"/>
                                      </p:by>
                                    </p:animClr>
                                    <p:animClr clrSpc="hsl" dir="cw">
                                      <p:cBhvr>
                                        <p:cTn id="14" dur="500" fill="hold"/>
                                        <p:tgtEl>
                                          <p:spTgt spid="4">
                                            <p:graphicEl>
                                              <a:dgm id="{C505AF21-6A7A-483C-8437-2BC149484B37}"/>
                                            </p:graphicEl>
                                          </p:spTgt>
                                        </p:tgtEl>
                                        <p:attrNameLst>
                                          <p:attrName>fillcolor</p:attrName>
                                        </p:attrNameLst>
                                      </p:cBhvr>
                                      <p:by>
                                        <p:hsl h="0" s="-12549" l="-25098"/>
                                      </p:by>
                                    </p:animClr>
                                    <p:animClr clrSpc="hsl" dir="cw">
                                      <p:cBhvr>
                                        <p:cTn id="15" dur="500" fill="hold"/>
                                        <p:tgtEl>
                                          <p:spTgt spid="4">
                                            <p:graphicEl>
                                              <a:dgm id="{C505AF21-6A7A-483C-8437-2BC149484B37}"/>
                                            </p:graphicEl>
                                          </p:spTgt>
                                        </p:tgtEl>
                                        <p:attrNameLst>
                                          <p:attrName>stroke.color</p:attrName>
                                        </p:attrNameLst>
                                      </p:cBhvr>
                                      <p:by>
                                        <p:hsl h="0" s="-12549" l="-25098"/>
                                      </p:by>
                                    </p:animClr>
                                    <p:set>
                                      <p:cBhvr>
                                        <p:cTn id="16" dur="500" fill="hold"/>
                                        <p:tgtEl>
                                          <p:spTgt spid="4">
                                            <p:graphicEl>
                                              <a:dgm id="{C505AF21-6A7A-483C-8437-2BC149484B37}"/>
                                            </p:graphic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p:bldSub>
      </p:bldGraphic>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609600"/>
            <a:ext cx="1924050" cy="29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93" y="2133600"/>
            <a:ext cx="9077325" cy="602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3276600"/>
            <a:ext cx="4800600" cy="240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808043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2057400"/>
            <a:ext cx="4819650" cy="3286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52400" y="76200"/>
            <a:ext cx="8839200" cy="923330"/>
          </a:xfrm>
          <a:prstGeom prst="rect">
            <a:avLst/>
          </a:prstGeom>
          <a:noFill/>
        </p:spPr>
        <p:txBody>
          <a:bodyPr wrap="square" lIns="91440" tIns="45720" rIns="91440" bIns="45720">
            <a:spAutoFit/>
          </a:bodyPr>
          <a:lstStyle/>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The Distributive Property!</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257125715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457200"/>
            <a:ext cx="2105025" cy="3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1981200"/>
            <a:ext cx="9115425" cy="635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1712" y="3048000"/>
            <a:ext cx="4629150" cy="2597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913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364"/>
                                        </p:tgtEl>
                                        <p:attrNameLst>
                                          <p:attrName>style.visibility</p:attrName>
                                        </p:attrNameLst>
                                      </p:cBhvr>
                                      <p:to>
                                        <p:strVal val="visible"/>
                                      </p:to>
                                    </p:set>
                                    <p:anim calcmode="lin" valueType="num">
                                      <p:cBhvr additive="base">
                                        <p:cTn id="7" dur="500" fill="hold"/>
                                        <p:tgtEl>
                                          <p:spTgt spid="15364"/>
                                        </p:tgtEl>
                                        <p:attrNameLst>
                                          <p:attrName>ppt_x</p:attrName>
                                        </p:attrNameLst>
                                      </p:cBhvr>
                                      <p:tavLst>
                                        <p:tav tm="0">
                                          <p:val>
                                            <p:strVal val="#ppt_x"/>
                                          </p:val>
                                        </p:tav>
                                        <p:tav tm="100000">
                                          <p:val>
                                            <p:strVal val="#ppt_x"/>
                                          </p:val>
                                        </p:tav>
                                      </p:tavLst>
                                    </p:anim>
                                    <p:anim calcmode="lin" valueType="num">
                                      <p:cBhvr additive="base">
                                        <p:cTn id="8" dur="500" fill="hold"/>
                                        <p:tgtEl>
                                          <p:spTgt spid="153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3733800"/>
            <a:ext cx="2600325" cy="158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514725"/>
            <a:ext cx="2781300" cy="201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31" y="1752600"/>
            <a:ext cx="9210676"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628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1000"/>
                                        <p:tgtEl>
                                          <p:spTgt spid="16386"/>
                                        </p:tgtEl>
                                      </p:cBhvr>
                                    </p:animEffect>
                                    <p:anim calcmode="lin" valueType="num">
                                      <p:cBhvr>
                                        <p:cTn id="8" dur="1000" fill="hold"/>
                                        <p:tgtEl>
                                          <p:spTgt spid="16386"/>
                                        </p:tgtEl>
                                        <p:attrNameLst>
                                          <p:attrName>ppt_x</p:attrName>
                                        </p:attrNameLst>
                                      </p:cBhvr>
                                      <p:tavLst>
                                        <p:tav tm="0">
                                          <p:val>
                                            <p:strVal val="#ppt_x"/>
                                          </p:val>
                                        </p:tav>
                                        <p:tav tm="100000">
                                          <p:val>
                                            <p:strVal val="#ppt_x"/>
                                          </p:val>
                                        </p:tav>
                                      </p:tavLst>
                                    </p:anim>
                                    <p:anim calcmode="lin" valueType="num">
                                      <p:cBhvr>
                                        <p:cTn id="9" dur="1000" fill="hold"/>
                                        <p:tgtEl>
                                          <p:spTgt spid="1638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387"/>
                                        </p:tgtEl>
                                        <p:attrNameLst>
                                          <p:attrName>style.visibility</p:attrName>
                                        </p:attrNameLst>
                                      </p:cBhvr>
                                      <p:to>
                                        <p:strVal val="visible"/>
                                      </p:to>
                                    </p:set>
                                    <p:animEffect transition="in" filter="fade">
                                      <p:cBhvr>
                                        <p:cTn id="14" dur="1000"/>
                                        <p:tgtEl>
                                          <p:spTgt spid="16387"/>
                                        </p:tgtEl>
                                      </p:cBhvr>
                                    </p:animEffect>
                                    <p:anim calcmode="lin" valueType="num">
                                      <p:cBhvr>
                                        <p:cTn id="15" dur="1000" fill="hold"/>
                                        <p:tgtEl>
                                          <p:spTgt spid="16387"/>
                                        </p:tgtEl>
                                        <p:attrNameLst>
                                          <p:attrName>ppt_x</p:attrName>
                                        </p:attrNameLst>
                                      </p:cBhvr>
                                      <p:tavLst>
                                        <p:tav tm="0">
                                          <p:val>
                                            <p:strVal val="#ppt_x"/>
                                          </p:val>
                                        </p:tav>
                                        <p:tav tm="100000">
                                          <p:val>
                                            <p:strVal val="#ppt_x"/>
                                          </p:val>
                                        </p:tav>
                                      </p:tavLst>
                                    </p:anim>
                                    <p:anim calcmode="lin" valueType="num">
                                      <p:cBhvr>
                                        <p:cTn id="16" dur="1000" fill="hold"/>
                                        <p:tgtEl>
                                          <p:spTgt spid="163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 y="1905000"/>
            <a:ext cx="8953500" cy="73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3124200"/>
            <a:ext cx="3733800" cy="3432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381000"/>
            <a:ext cx="1876425" cy="3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951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411"/>
                                        </p:tgtEl>
                                        <p:attrNameLst>
                                          <p:attrName>style.visibility</p:attrName>
                                        </p:attrNameLst>
                                      </p:cBhvr>
                                      <p:to>
                                        <p:strVal val="visible"/>
                                      </p:to>
                                    </p:set>
                                    <p:anim calcmode="lin" valueType="num">
                                      <p:cBhvr additive="base">
                                        <p:cTn id="7" dur="500" fill="hold"/>
                                        <p:tgtEl>
                                          <p:spTgt spid="17411"/>
                                        </p:tgtEl>
                                        <p:attrNameLst>
                                          <p:attrName>ppt_x</p:attrName>
                                        </p:attrNameLst>
                                      </p:cBhvr>
                                      <p:tavLst>
                                        <p:tav tm="0">
                                          <p:val>
                                            <p:strVal val="#ppt_x"/>
                                          </p:val>
                                        </p:tav>
                                        <p:tav tm="100000">
                                          <p:val>
                                            <p:strVal val="#ppt_x"/>
                                          </p:val>
                                        </p:tav>
                                      </p:tavLst>
                                    </p:anim>
                                    <p:anim calcmode="lin" valueType="num">
                                      <p:cBhvr additive="base">
                                        <p:cTn id="8" dur="500" fill="hold"/>
                                        <p:tgtEl>
                                          <p:spTgt spid="174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3048000"/>
            <a:ext cx="3670088" cy="3576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95400"/>
            <a:ext cx="5286375" cy="233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533400"/>
            <a:ext cx="1771650" cy="33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464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5"/>
                                        </p:tgtEl>
                                        <p:attrNameLst>
                                          <p:attrName>style.visibility</p:attrName>
                                        </p:attrNameLst>
                                      </p:cBhvr>
                                      <p:to>
                                        <p:strVal val="visible"/>
                                      </p:to>
                                    </p:set>
                                    <p:animEffect transition="in" filter="fade">
                                      <p:cBhvr>
                                        <p:cTn id="7" dur="500"/>
                                        <p:tgtEl>
                                          <p:spTgt spid="18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457200"/>
            <a:ext cx="1685925" cy="3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66800"/>
            <a:ext cx="5505450"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443271"/>
            <a:ext cx="3152775" cy="197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9662" y="4371975"/>
            <a:ext cx="2705100" cy="188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698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460"/>
                                        </p:tgtEl>
                                        <p:attrNameLst>
                                          <p:attrName>style.visibility</p:attrName>
                                        </p:attrNameLst>
                                      </p:cBhvr>
                                      <p:to>
                                        <p:strVal val="visible"/>
                                      </p:to>
                                    </p:set>
                                    <p:animEffect transition="in" filter="wipe(down)">
                                      <p:cBhvr>
                                        <p:cTn id="7" dur="500"/>
                                        <p:tgtEl>
                                          <p:spTgt spid="1946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461"/>
                                        </p:tgtEl>
                                        <p:attrNameLst>
                                          <p:attrName>style.visibility</p:attrName>
                                        </p:attrNameLst>
                                      </p:cBhvr>
                                      <p:to>
                                        <p:strVal val="visible"/>
                                      </p:to>
                                    </p:set>
                                    <p:animEffect transition="in" filter="wipe(down)">
                                      <p:cBhvr>
                                        <p:cTn id="12" dur="500"/>
                                        <p:tgtEl>
                                          <p:spTgt spid="19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0210" y="2286000"/>
            <a:ext cx="6153150" cy="3905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09600" y="304800"/>
            <a:ext cx="7924800" cy="584775"/>
          </a:xfrm>
          <a:prstGeom prst="rect">
            <a:avLst/>
          </a:prstGeom>
          <a:noFill/>
        </p:spPr>
        <p:txBody>
          <a:bodyPr wrap="square" rtlCol="0">
            <a:spAutoFit/>
          </a:bodyPr>
          <a:lstStyle/>
          <a:p>
            <a:pPr algn="ctr"/>
            <a:r>
              <a:rPr lang="en-US" sz="3200" dirty="0" smtClean="0"/>
              <a:t>Fraction strips &amp; Tape Diagrams</a:t>
            </a:r>
            <a:endParaRPr lang="en-US" sz="3200" dirty="0"/>
          </a:p>
        </p:txBody>
      </p:sp>
    </p:spTree>
    <p:extLst>
      <p:ext uri="{BB962C8B-B14F-4D97-AF65-F5344CB8AC3E}">
        <p14:creationId xmlns:p14="http://schemas.microsoft.com/office/powerpoint/2010/main" val="372514083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9700" y="1819275"/>
            <a:ext cx="6324600" cy="3219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09600" y="304800"/>
            <a:ext cx="7924800" cy="584775"/>
          </a:xfrm>
          <a:prstGeom prst="rect">
            <a:avLst/>
          </a:prstGeom>
          <a:noFill/>
        </p:spPr>
        <p:txBody>
          <a:bodyPr wrap="square" rtlCol="0">
            <a:spAutoFit/>
          </a:bodyPr>
          <a:lstStyle/>
          <a:p>
            <a:pPr algn="ctr"/>
            <a:r>
              <a:rPr lang="en-US" sz="3200" dirty="0" smtClean="0"/>
              <a:t>How Number Lines Fit into the Mix</a:t>
            </a:r>
            <a:endParaRPr lang="en-US" sz="3200" dirty="0"/>
          </a:p>
        </p:txBody>
      </p:sp>
    </p:spTree>
    <p:extLst>
      <p:ext uri="{BB962C8B-B14F-4D97-AF65-F5344CB8AC3E}">
        <p14:creationId xmlns:p14="http://schemas.microsoft.com/office/powerpoint/2010/main" val="86386521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457200"/>
            <a:ext cx="1876425" cy="29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09249"/>
            <a:ext cx="4562475" cy="2228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657600"/>
            <a:ext cx="4619625" cy="287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099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fade">
                                      <p:cBhvr>
                                        <p:cTn id="7" dur="500"/>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762000"/>
            <a:ext cx="3600450" cy="516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932037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457200"/>
            <a:ext cx="1962150" cy="35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76400"/>
            <a:ext cx="5753100"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443501"/>
            <a:ext cx="3476625" cy="306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759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556"/>
                                        </p:tgtEl>
                                        <p:attrNameLst>
                                          <p:attrName>style.visibility</p:attrName>
                                        </p:attrNameLst>
                                      </p:cBhvr>
                                      <p:to>
                                        <p:strVal val="visible"/>
                                      </p:to>
                                    </p:set>
                                    <p:animEffect transition="in" filter="fade">
                                      <p:cBhvr>
                                        <p:cTn id="7" dur="1000"/>
                                        <p:tgtEl>
                                          <p:spTgt spid="23556"/>
                                        </p:tgtEl>
                                      </p:cBhvr>
                                    </p:animEffect>
                                    <p:anim calcmode="lin" valueType="num">
                                      <p:cBhvr>
                                        <p:cTn id="8" dur="1000" fill="hold"/>
                                        <p:tgtEl>
                                          <p:spTgt spid="23556"/>
                                        </p:tgtEl>
                                        <p:attrNameLst>
                                          <p:attrName>ppt_x</p:attrName>
                                        </p:attrNameLst>
                                      </p:cBhvr>
                                      <p:tavLst>
                                        <p:tav tm="0">
                                          <p:val>
                                            <p:strVal val="#ppt_x"/>
                                          </p:val>
                                        </p:tav>
                                        <p:tav tm="100000">
                                          <p:val>
                                            <p:strVal val="#ppt_x"/>
                                          </p:val>
                                        </p:tav>
                                      </p:tavLst>
                                    </p:anim>
                                    <p:anim calcmode="lin" valueType="num">
                                      <p:cBhvr>
                                        <p:cTn id="9" dur="1000" fill="hold"/>
                                        <p:tgtEl>
                                          <p:spTgt spid="235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533400"/>
            <a:ext cx="3476625"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105150"/>
            <a:ext cx="5267325" cy="161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46" y="1905000"/>
            <a:ext cx="8891588" cy="669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136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581"/>
                                        </p:tgtEl>
                                        <p:attrNameLst>
                                          <p:attrName>style.visibility</p:attrName>
                                        </p:attrNameLst>
                                      </p:cBhvr>
                                      <p:to>
                                        <p:strVal val="visible"/>
                                      </p:to>
                                    </p:set>
                                    <p:animEffect transition="in" filter="wipe(down)">
                                      <p:cBhvr>
                                        <p:cTn id="7" dur="500"/>
                                        <p:tgtEl>
                                          <p:spTgt spid="24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12847"/>
            <a:ext cx="8610600" cy="718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457200"/>
            <a:ext cx="3228975" cy="37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227576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6863" y="1223963"/>
            <a:ext cx="6010275" cy="441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066800" y="381000"/>
            <a:ext cx="7315200" cy="584775"/>
          </a:xfrm>
          <a:prstGeom prst="rect">
            <a:avLst/>
          </a:prstGeom>
          <a:noFill/>
        </p:spPr>
        <p:txBody>
          <a:bodyPr wrap="square" rtlCol="0">
            <a:spAutoFit/>
          </a:bodyPr>
          <a:lstStyle/>
          <a:p>
            <a:r>
              <a:rPr lang="en-US" sz="3200" dirty="0" smtClean="0"/>
              <a:t>Released Items from NYS Math 3 - 2014</a:t>
            </a:r>
            <a:endParaRPr lang="en-US" sz="3200" dirty="0"/>
          </a:p>
        </p:txBody>
      </p:sp>
    </p:spTree>
    <p:extLst>
      <p:ext uri="{BB962C8B-B14F-4D97-AF65-F5344CB8AC3E}">
        <p14:creationId xmlns:p14="http://schemas.microsoft.com/office/powerpoint/2010/main" val="82205015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52400"/>
            <a:ext cx="5886033"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388601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9175" y="1571625"/>
            <a:ext cx="7105650" cy="3714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902059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925" y="1895475"/>
            <a:ext cx="7296150" cy="306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500071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05" y="1523999"/>
            <a:ext cx="9129429" cy="2732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143266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44554" y="2967335"/>
            <a:ext cx="2654894" cy="923330"/>
          </a:xfrm>
          <a:prstGeom prst="rect">
            <a:avLst/>
          </a:prstGeom>
          <a:noFill/>
        </p:spPr>
        <p:txBody>
          <a:bodyPr wrap="none" lIns="91440" tIns="45720" rIns="91440" bIns="45720">
            <a:spAutoFit/>
          </a:bodyPr>
          <a:lstStyle/>
          <a:p>
            <a:pPr algn="ctr"/>
            <a:r>
              <a:rPr lang="en-US" sz="5400" b="1" dirty="0" smtClean="0">
                <a:ln w="10541" cmpd="sng">
                  <a:solidFill>
                    <a:srgbClr val="31B6FD">
                      <a:shade val="88000"/>
                      <a:satMod val="110000"/>
                    </a:srgbClr>
                  </a:solidFill>
                  <a:prstDash val="solid"/>
                </a:ln>
                <a:gradFill>
                  <a:gsLst>
                    <a:gs pos="0">
                      <a:srgbClr val="31B6FD">
                        <a:tint val="40000"/>
                        <a:satMod val="250000"/>
                      </a:srgbClr>
                    </a:gs>
                    <a:gs pos="9000">
                      <a:srgbClr val="31B6FD">
                        <a:tint val="52000"/>
                        <a:satMod val="300000"/>
                      </a:srgbClr>
                    </a:gs>
                    <a:gs pos="50000">
                      <a:srgbClr val="31B6FD">
                        <a:shade val="20000"/>
                        <a:satMod val="300000"/>
                      </a:srgbClr>
                    </a:gs>
                    <a:gs pos="79000">
                      <a:srgbClr val="31B6FD">
                        <a:tint val="52000"/>
                        <a:satMod val="300000"/>
                      </a:srgbClr>
                    </a:gs>
                    <a:gs pos="100000">
                      <a:srgbClr val="31B6FD">
                        <a:tint val="40000"/>
                        <a:satMod val="250000"/>
                      </a:srgbClr>
                    </a:gs>
                  </a:gsLst>
                  <a:lin ang="5400000"/>
                </a:gradFill>
              </a:rPr>
              <a:t>Grade </a:t>
            </a:r>
            <a:r>
              <a:rPr lang="en-US" sz="5400" b="1" dirty="0">
                <a:ln w="10541" cmpd="sng">
                  <a:solidFill>
                    <a:srgbClr val="31B6FD">
                      <a:shade val="88000"/>
                      <a:satMod val="110000"/>
                    </a:srgbClr>
                  </a:solidFill>
                  <a:prstDash val="solid"/>
                </a:ln>
                <a:gradFill>
                  <a:gsLst>
                    <a:gs pos="0">
                      <a:srgbClr val="31B6FD">
                        <a:tint val="40000"/>
                        <a:satMod val="250000"/>
                      </a:srgbClr>
                    </a:gs>
                    <a:gs pos="9000">
                      <a:srgbClr val="31B6FD">
                        <a:tint val="52000"/>
                        <a:satMod val="300000"/>
                      </a:srgbClr>
                    </a:gs>
                    <a:gs pos="50000">
                      <a:srgbClr val="31B6FD">
                        <a:shade val="20000"/>
                        <a:satMod val="300000"/>
                      </a:srgbClr>
                    </a:gs>
                    <a:gs pos="79000">
                      <a:srgbClr val="31B6FD">
                        <a:tint val="52000"/>
                        <a:satMod val="300000"/>
                      </a:srgbClr>
                    </a:gs>
                    <a:gs pos="100000">
                      <a:srgbClr val="31B6FD">
                        <a:tint val="40000"/>
                        <a:satMod val="250000"/>
                      </a:srgbClr>
                    </a:gs>
                  </a:gsLst>
                  <a:lin ang="5400000"/>
                </a:gradFill>
              </a:rPr>
              <a:t>4</a:t>
            </a:r>
            <a:r>
              <a:rPr lang="en-US" sz="5400" b="1" dirty="0" smtClean="0">
                <a:ln w="10541" cmpd="sng">
                  <a:solidFill>
                    <a:srgbClr val="31B6FD">
                      <a:shade val="88000"/>
                      <a:satMod val="110000"/>
                    </a:srgbClr>
                  </a:solidFill>
                  <a:prstDash val="solid"/>
                </a:ln>
                <a:gradFill>
                  <a:gsLst>
                    <a:gs pos="0">
                      <a:srgbClr val="31B6FD">
                        <a:tint val="40000"/>
                        <a:satMod val="250000"/>
                      </a:srgbClr>
                    </a:gs>
                    <a:gs pos="9000">
                      <a:srgbClr val="31B6FD">
                        <a:tint val="52000"/>
                        <a:satMod val="300000"/>
                      </a:srgbClr>
                    </a:gs>
                    <a:gs pos="50000">
                      <a:srgbClr val="31B6FD">
                        <a:shade val="20000"/>
                        <a:satMod val="300000"/>
                      </a:srgbClr>
                    </a:gs>
                    <a:gs pos="79000">
                      <a:srgbClr val="31B6FD">
                        <a:tint val="52000"/>
                        <a:satMod val="300000"/>
                      </a:srgbClr>
                    </a:gs>
                    <a:gs pos="100000">
                      <a:srgbClr val="31B6FD">
                        <a:tint val="40000"/>
                        <a:satMod val="250000"/>
                      </a:srgbClr>
                    </a:gs>
                  </a:gsLst>
                  <a:lin ang="5400000"/>
                </a:gradFill>
              </a:rPr>
              <a:t>!</a:t>
            </a:r>
            <a:endParaRPr lang="en-US" sz="5400" b="1" dirty="0">
              <a:ln w="10541" cmpd="sng">
                <a:solidFill>
                  <a:srgbClr val="31B6FD">
                    <a:shade val="88000"/>
                    <a:satMod val="110000"/>
                  </a:srgbClr>
                </a:solidFill>
                <a:prstDash val="solid"/>
              </a:ln>
              <a:gradFill>
                <a:gsLst>
                  <a:gs pos="0">
                    <a:srgbClr val="31B6FD">
                      <a:tint val="40000"/>
                      <a:satMod val="250000"/>
                    </a:srgbClr>
                  </a:gs>
                  <a:gs pos="9000">
                    <a:srgbClr val="31B6FD">
                      <a:tint val="52000"/>
                      <a:satMod val="300000"/>
                    </a:srgbClr>
                  </a:gs>
                  <a:gs pos="50000">
                    <a:srgbClr val="31B6FD">
                      <a:shade val="20000"/>
                      <a:satMod val="300000"/>
                    </a:srgbClr>
                  </a:gs>
                  <a:gs pos="79000">
                    <a:srgbClr val="31B6FD">
                      <a:tint val="52000"/>
                      <a:satMod val="300000"/>
                    </a:srgbClr>
                  </a:gs>
                  <a:gs pos="100000">
                    <a:srgbClr val="31B6FD">
                      <a:tint val="40000"/>
                      <a:satMod val="250000"/>
                    </a:srgbClr>
                  </a:gs>
                </a:gsLst>
                <a:lin ang="5400000"/>
              </a:gradFill>
            </a:endParaRPr>
          </a:p>
        </p:txBody>
      </p:sp>
    </p:spTree>
    <p:extLst>
      <p:ext uri="{BB962C8B-B14F-4D97-AF65-F5344CB8AC3E}">
        <p14:creationId xmlns:p14="http://schemas.microsoft.com/office/powerpoint/2010/main" val="2595578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533400"/>
            <a:ext cx="1981200"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5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1228725"/>
            <a:ext cx="9153526" cy="146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163" y="3581400"/>
            <a:ext cx="8829675" cy="224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586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751"/>
                                        </p:tgtEl>
                                        <p:attrNameLst>
                                          <p:attrName>style.visibility</p:attrName>
                                        </p:attrNameLst>
                                      </p:cBhvr>
                                      <p:to>
                                        <p:strVal val="visible"/>
                                      </p:to>
                                    </p:set>
                                    <p:animEffect transition="in" filter="fade">
                                      <p:cBhvr>
                                        <p:cTn id="7" dur="1000"/>
                                        <p:tgtEl>
                                          <p:spTgt spid="31751"/>
                                        </p:tgtEl>
                                      </p:cBhvr>
                                    </p:animEffect>
                                    <p:anim calcmode="lin" valueType="num">
                                      <p:cBhvr>
                                        <p:cTn id="8" dur="1000" fill="hold"/>
                                        <p:tgtEl>
                                          <p:spTgt spid="31751"/>
                                        </p:tgtEl>
                                        <p:attrNameLst>
                                          <p:attrName>ppt_x</p:attrName>
                                        </p:attrNameLst>
                                      </p:cBhvr>
                                      <p:tavLst>
                                        <p:tav tm="0">
                                          <p:val>
                                            <p:strVal val="#ppt_x"/>
                                          </p:val>
                                        </p:tav>
                                        <p:tav tm="100000">
                                          <p:val>
                                            <p:strVal val="#ppt_x"/>
                                          </p:val>
                                        </p:tav>
                                      </p:tavLst>
                                    </p:anim>
                                    <p:anim calcmode="lin" valueType="num">
                                      <p:cBhvr>
                                        <p:cTn id="9" dur="1000" fill="hold"/>
                                        <p:tgtEl>
                                          <p:spTgt spid="317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2067" y="2313992"/>
            <a:ext cx="7408333" cy="4273420"/>
          </a:xfrm>
        </p:spPr>
        <p:txBody>
          <a:bodyPr>
            <a:normAutofit lnSpcReduction="10000"/>
          </a:bodyPr>
          <a:lstStyle/>
          <a:p>
            <a:r>
              <a:rPr lang="en-US" b="1" dirty="0" smtClean="0"/>
              <a:t>Step 1</a:t>
            </a:r>
            <a:r>
              <a:rPr lang="en-US" dirty="0" smtClean="0"/>
              <a:t>: Read the entire problem</a:t>
            </a:r>
          </a:p>
          <a:p>
            <a:r>
              <a:rPr lang="en-US" b="1" dirty="0" smtClean="0"/>
              <a:t>Step 2</a:t>
            </a:r>
            <a:r>
              <a:rPr lang="en-US" dirty="0" smtClean="0"/>
              <a:t>: Rewrite the question in sentence form, leaving a space for the answer.</a:t>
            </a:r>
          </a:p>
          <a:p>
            <a:r>
              <a:rPr lang="en-US" b="1" dirty="0" smtClean="0"/>
              <a:t>Step 3</a:t>
            </a:r>
            <a:r>
              <a:rPr lang="en-US" dirty="0" smtClean="0"/>
              <a:t>: Determine who and/or what is involved in the problem.</a:t>
            </a:r>
          </a:p>
          <a:p>
            <a:r>
              <a:rPr lang="en-US" b="1" dirty="0" smtClean="0"/>
              <a:t>Step 4</a:t>
            </a:r>
            <a:r>
              <a:rPr lang="en-US" dirty="0" smtClean="0"/>
              <a:t>: Draw the unit </a:t>
            </a:r>
            <a:r>
              <a:rPr lang="en-US" dirty="0" err="1" smtClean="0"/>
              <a:t>bar(s</a:t>
            </a:r>
            <a:r>
              <a:rPr lang="en-US" dirty="0" smtClean="0"/>
              <a:t>).</a:t>
            </a:r>
          </a:p>
          <a:p>
            <a:r>
              <a:rPr lang="en-US" b="1" dirty="0" smtClean="0"/>
              <a:t>Step 5</a:t>
            </a:r>
            <a:r>
              <a:rPr lang="en-US" dirty="0" smtClean="0"/>
              <a:t>: Chunk the problem, adjust the unit bars, and fill in the question mark.</a:t>
            </a:r>
          </a:p>
          <a:p>
            <a:r>
              <a:rPr lang="en-US" b="1" dirty="0" smtClean="0"/>
              <a:t>Step 6</a:t>
            </a:r>
            <a:r>
              <a:rPr lang="en-US" dirty="0" smtClean="0"/>
              <a:t>: Correctly compute and solve the problem.</a:t>
            </a:r>
          </a:p>
          <a:p>
            <a:r>
              <a:rPr lang="en-US" b="1" dirty="0" smtClean="0"/>
              <a:t>Step 7</a:t>
            </a:r>
            <a:r>
              <a:rPr lang="en-US" dirty="0" smtClean="0"/>
              <a:t>: Write the answer in the sentence and make sure the sentence makes sense.</a:t>
            </a:r>
            <a:endParaRPr lang="en-US" dirty="0"/>
          </a:p>
        </p:txBody>
      </p:sp>
      <p:sp>
        <p:nvSpPr>
          <p:cNvPr id="2" name="Title 1"/>
          <p:cNvSpPr>
            <a:spLocks noGrp="1"/>
          </p:cNvSpPr>
          <p:nvPr>
            <p:ph type="title"/>
          </p:nvPr>
        </p:nvSpPr>
        <p:spPr/>
        <p:txBody>
          <a:bodyPr>
            <a:normAutofit fontScale="90000"/>
          </a:bodyPr>
          <a:lstStyle/>
          <a:p>
            <a:r>
              <a:rPr lang="en-US" dirty="0" smtClean="0"/>
              <a:t>Steps to Bar Modeling (Char </a:t>
            </a:r>
            <a:r>
              <a:rPr lang="en-US" dirty="0" err="1" smtClean="0"/>
              <a:t>Forsten</a:t>
            </a:r>
            <a:r>
              <a:rPr lang="en-US" dirty="0" smtClean="0"/>
              <a:t>)</a:t>
            </a:r>
            <a:br>
              <a:rPr lang="en-US" dirty="0" smtClean="0"/>
            </a:br>
            <a:r>
              <a:rPr lang="en-US" sz="4000" dirty="0" smtClean="0"/>
              <a:t>(depends on who you ask!)</a:t>
            </a:r>
            <a:endParaRPr lang="en-US" sz="4000" dirty="0"/>
          </a:p>
        </p:txBody>
      </p:sp>
    </p:spTree>
    <p:extLst>
      <p:ext uri="{BB962C8B-B14F-4D97-AF65-F5344CB8AC3E}">
        <p14:creationId xmlns:p14="http://schemas.microsoft.com/office/powerpoint/2010/main" val="4112951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533400"/>
            <a:ext cx="1895475" cy="35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62" y="1752600"/>
            <a:ext cx="9001125" cy="93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6" y="3124200"/>
            <a:ext cx="9153526" cy="173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986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2772"/>
                                        </p:tgtEl>
                                        <p:attrNameLst>
                                          <p:attrName>style.visibility</p:attrName>
                                        </p:attrNameLst>
                                      </p:cBhvr>
                                      <p:to>
                                        <p:strVal val="visible"/>
                                      </p:to>
                                    </p:set>
                                    <p:animEffect transition="in" filter="wipe(down)">
                                      <p:cBhvr>
                                        <p:cTn id="7" dur="500"/>
                                        <p:tgtEl>
                                          <p:spTgt spid="32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457200"/>
            <a:ext cx="1905000" cy="35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 y="1219200"/>
            <a:ext cx="9077325"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0624" y="3350525"/>
            <a:ext cx="6829425" cy="219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888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3796"/>
                                        </p:tgtEl>
                                        <p:attrNameLst>
                                          <p:attrName>style.visibility</p:attrName>
                                        </p:attrNameLst>
                                      </p:cBhvr>
                                      <p:to>
                                        <p:strVal val="visible"/>
                                      </p:to>
                                    </p:set>
                                    <p:animEffect transition="in" filter="wipe(down)">
                                      <p:cBhvr>
                                        <p:cTn id="7" dur="500"/>
                                        <p:tgtEl>
                                          <p:spTgt spid="33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457200"/>
            <a:ext cx="1752600"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71600"/>
            <a:ext cx="8896350" cy="1209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875" y="2319647"/>
            <a:ext cx="7581900" cy="4538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3518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4820"/>
                                        </p:tgtEl>
                                        <p:attrNameLst>
                                          <p:attrName>style.visibility</p:attrName>
                                        </p:attrNameLst>
                                      </p:cBhvr>
                                      <p:to>
                                        <p:strVal val="visible"/>
                                      </p:to>
                                    </p:set>
                                    <p:animEffect transition="in" filter="wipe(down)">
                                      <p:cBhvr>
                                        <p:cTn id="7" dur="500"/>
                                        <p:tgtEl>
                                          <p:spTgt spid="34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48340"/>
            <a:ext cx="8763000" cy="1037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533400"/>
            <a:ext cx="3505200"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070960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52600"/>
            <a:ext cx="8915400" cy="756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457200"/>
            <a:ext cx="3429000" cy="39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260247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626208"/>
            <a:ext cx="9067800" cy="1116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533400"/>
            <a:ext cx="3505200"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128232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457200"/>
            <a:ext cx="1905000" cy="29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24" y="1524000"/>
            <a:ext cx="9115425"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478" y="3276600"/>
            <a:ext cx="7486650" cy="215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339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ppt_x"/>
                                          </p:val>
                                        </p:tav>
                                        <p:tav tm="100000">
                                          <p:val>
                                            <p:strVal val="#ppt_x"/>
                                          </p:val>
                                        </p:tav>
                                      </p:tavLst>
                                    </p:anim>
                                    <p:anim calcmode="lin" valueType="num">
                                      <p:cBhvr additive="base">
                                        <p:cTn id="8"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752600"/>
            <a:ext cx="5524500" cy="258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533400"/>
            <a:ext cx="1866900" cy="31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7550" y="4724400"/>
            <a:ext cx="262890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895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1000"/>
                                        <p:tgtEl>
                                          <p:spTgt spid="5124"/>
                                        </p:tgtEl>
                                      </p:cBhvr>
                                    </p:animEffect>
                                    <p:anim calcmode="lin" valueType="num">
                                      <p:cBhvr>
                                        <p:cTn id="8" dur="1000" fill="hold"/>
                                        <p:tgtEl>
                                          <p:spTgt spid="5124"/>
                                        </p:tgtEl>
                                        <p:attrNameLst>
                                          <p:attrName>ppt_x</p:attrName>
                                        </p:attrNameLst>
                                      </p:cBhvr>
                                      <p:tavLst>
                                        <p:tav tm="0">
                                          <p:val>
                                            <p:strVal val="#ppt_x"/>
                                          </p:val>
                                        </p:tav>
                                        <p:tav tm="100000">
                                          <p:val>
                                            <p:strVal val="#ppt_x"/>
                                          </p:val>
                                        </p:tav>
                                      </p:tavLst>
                                    </p:anim>
                                    <p:anim calcmode="lin" valueType="num">
                                      <p:cBhvr>
                                        <p:cTn id="9"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 y="1676400"/>
            <a:ext cx="878205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533400"/>
            <a:ext cx="3114675" cy="31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799453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457200"/>
            <a:ext cx="1543050" cy="28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947" y="1600200"/>
            <a:ext cx="8572500" cy="97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009" y="3733800"/>
            <a:ext cx="8334375"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575456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3855</TotalTime>
  <Words>1537</Words>
  <Application>Microsoft Macintosh PowerPoint</Application>
  <PresentationFormat>On-screen Show (4:3)</PresentationFormat>
  <Paragraphs>189</Paragraphs>
  <Slides>245</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245</vt:i4>
      </vt:variant>
    </vt:vector>
  </HeadingPairs>
  <TitlesOfParts>
    <vt:vector size="251" baseType="lpstr">
      <vt:lpstr>Calibri</vt:lpstr>
      <vt:lpstr>Cambria Math</vt:lpstr>
      <vt:lpstr>Candara</vt:lpstr>
      <vt:lpstr>Symbol</vt:lpstr>
      <vt:lpstr>Arial</vt:lpstr>
      <vt:lpstr>Waveform</vt:lpstr>
      <vt:lpstr>It’s all in a name…</vt:lpstr>
      <vt:lpstr>The Shifts</vt:lpstr>
      <vt:lpstr>Shift of Rigor</vt:lpstr>
      <vt:lpstr>Don’t forget the MPs!</vt:lpstr>
      <vt:lpstr>Key Points – Modeling in the Standards</vt:lpstr>
      <vt:lpstr>It’s all in a name…</vt:lpstr>
      <vt:lpstr>Accepted Best Practice  for New Learning</vt:lpstr>
      <vt:lpstr>PowerPoint Presentation</vt:lpstr>
      <vt:lpstr>Steps to Bar Modeling (Char Forsten) (depends on who you ask!)</vt:lpstr>
      <vt:lpstr>Steps to Bar Modeling (Bob Hogan-Char Forsten) </vt:lpstr>
      <vt:lpstr>Steps to Bar Modeling (Common Core, Inc.) </vt:lpstr>
      <vt:lpstr>Types of Models</vt:lpstr>
      <vt:lpstr>Foundations for Tape Diagrams in PK–1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Illustration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Illustration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DCMO BOCES</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It’s all in a name…</dc:title>
  <dc:creator>Dianne Gizowski</dc:creator>
  <cp:lastModifiedBy>Microsoft Office User</cp:lastModifiedBy>
  <cp:revision>108</cp:revision>
  <cp:lastPrinted>2015-06-03T14:40:30Z</cp:lastPrinted>
  <dcterms:created xsi:type="dcterms:W3CDTF">2015-05-21T14:52:27Z</dcterms:created>
  <dcterms:modified xsi:type="dcterms:W3CDTF">2017-01-29T19:19:05Z</dcterms:modified>
</cp:coreProperties>
</file>